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8" r:id="rId2"/>
  </p:sldMasterIdLst>
  <p:notesMasterIdLst>
    <p:notesMasterId r:id="rId37"/>
  </p:notesMasterIdLst>
  <p:sldIdLst>
    <p:sldId id="319" r:id="rId3"/>
    <p:sldId id="427" r:id="rId4"/>
    <p:sldId id="431" r:id="rId5"/>
    <p:sldId id="453" r:id="rId6"/>
    <p:sldId id="450" r:id="rId7"/>
    <p:sldId id="452" r:id="rId8"/>
    <p:sldId id="451" r:id="rId9"/>
    <p:sldId id="454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2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  <p15:guide id="3" pos="6068" userDrawn="1">
          <p15:clr>
            <a:srgbClr val="A4A3A4"/>
          </p15:clr>
        </p15:guide>
        <p15:guide id="4" pos="312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pos="1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DDDDD"/>
    <a:srgbClr val="EAEAEA"/>
    <a:srgbClr val="9F9378"/>
    <a:srgbClr val="C74630"/>
    <a:srgbClr val="B6402C"/>
    <a:srgbClr val="464042"/>
    <a:srgbClr val="0D0D0D"/>
    <a:srgbClr val="DCDCDC"/>
    <a:srgbClr val="F9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 autoAdjust="0"/>
    <p:restoredTop sz="87776" autoAdjust="0"/>
  </p:normalViewPr>
  <p:slideViewPr>
    <p:cSldViewPr snapToGrid="0">
      <p:cViewPr varScale="1">
        <p:scale>
          <a:sx n="101" d="100"/>
          <a:sy n="101" d="100"/>
        </p:scale>
        <p:origin x="1836" y="102"/>
      </p:cViewPr>
      <p:guideLst>
        <p:guide pos="172"/>
        <p:guide orient="horz" pos="2183"/>
        <p:guide pos="6068"/>
        <p:guide pos="3120"/>
        <p:guide orient="horz" pos="3974"/>
        <p:guide orient="horz" pos="618"/>
        <p:guide pos="19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413" cy="495300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r">
              <a:defRPr sz="1200"/>
            </a:lvl1pPr>
          </a:lstStyle>
          <a:p>
            <a:fld id="{F025AD99-35FA-440B-8F88-3A203730E305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4" tIns="45717" rIns="91434" bIns="457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34" tIns="45717" rIns="91434" bIns="4571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013"/>
            <a:ext cx="2919413" cy="495300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r">
              <a:defRPr sz="1200"/>
            </a:lvl1pPr>
          </a:lstStyle>
          <a:p>
            <a:fld id="{61E2742E-9E8E-4922-8A9E-A443D3957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6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93BF-53B9-49A0-89B6-8DD4DA27F1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9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93BF-53B9-49A0-89B6-8DD4DA27F17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1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93BF-53B9-49A0-89B6-8DD4DA27F1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9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93BF-53B9-49A0-89B6-8DD4DA27F17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19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93BF-53B9-49A0-89B6-8DD4DA27F1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393BF-53B9-49A0-89B6-8DD4DA27F1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2100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pos="42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7344267" y="800100"/>
            <a:ext cx="2561732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 userDrawn="1"/>
        </p:nvCxnSpPr>
        <p:spPr>
          <a:xfrm flipH="1">
            <a:off x="794" y="6450807"/>
            <a:ext cx="99044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73050" y="241829"/>
            <a:ext cx="6978383" cy="49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697322" y="6509828"/>
            <a:ext cx="511358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sz="1050" b="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281676" y="775493"/>
            <a:ext cx="9624324" cy="49213"/>
            <a:chOff x="381000" y="775493"/>
            <a:chExt cx="9624324" cy="49213"/>
          </a:xfrm>
        </p:grpSpPr>
        <p:cxnSp>
          <p:nvCxnSpPr>
            <p:cNvPr id="16" name="직선 연결선 15"/>
            <p:cNvCxnSpPr/>
            <p:nvPr userDrawn="1"/>
          </p:nvCxnSpPr>
          <p:spPr>
            <a:xfrm flipH="1">
              <a:off x="416496" y="800099"/>
              <a:ext cx="95888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 userDrawn="1"/>
          </p:nvSpPr>
          <p:spPr>
            <a:xfrm>
              <a:off x="381000" y="775493"/>
              <a:ext cx="219075" cy="49213"/>
            </a:xfrm>
            <a:prstGeom prst="rect">
              <a:avLst/>
            </a:prstGeom>
            <a:solidFill>
              <a:srgbClr val="C7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186" y="6556378"/>
            <a:ext cx="757667" cy="1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35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172" userDrawn="1">
          <p15:clr>
            <a:srgbClr val="FBAE40"/>
          </p15:clr>
        </p15:guide>
        <p15:guide id="4" pos="6068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7903660" y="589350"/>
            <a:ext cx="1396814" cy="200480"/>
            <a:chOff x="7912286" y="793750"/>
            <a:chExt cx="1396814" cy="200480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7912286" y="793750"/>
              <a:ext cx="1396814" cy="200480"/>
              <a:chOff x="7912286" y="793750"/>
              <a:chExt cx="1396814" cy="200480"/>
            </a:xfrm>
          </p:grpSpPr>
          <p:sp>
            <p:nvSpPr>
              <p:cNvPr id="12" name="모서리가 둥근 직사각형 11"/>
              <p:cNvSpPr/>
              <p:nvPr userDrawn="1"/>
            </p:nvSpPr>
            <p:spPr>
              <a:xfrm rot="2700000">
                <a:off x="7912286" y="793750"/>
                <a:ext cx="200480" cy="200480"/>
              </a:xfrm>
              <a:prstGeom prst="roundRect">
                <a:avLst>
                  <a:gd name="adj" fmla="val 30072"/>
                </a:avLst>
              </a:prstGeom>
              <a:solidFill>
                <a:srgbClr val="C4B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 rot="2700000">
                <a:off x="8211370" y="793750"/>
                <a:ext cx="200480" cy="200480"/>
              </a:xfrm>
              <a:prstGeom prst="roundRect">
                <a:avLst>
                  <a:gd name="adj" fmla="val 30072"/>
                </a:avLst>
              </a:prstGeom>
              <a:solidFill>
                <a:srgbClr val="C4B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 rot="2700000">
                <a:off x="8510454" y="793750"/>
                <a:ext cx="200480" cy="200480"/>
              </a:xfrm>
              <a:prstGeom prst="roundRect">
                <a:avLst>
                  <a:gd name="adj" fmla="val 30072"/>
                </a:avLst>
              </a:prstGeom>
              <a:solidFill>
                <a:srgbClr val="C4B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 rot="2700000">
                <a:off x="8809538" y="793750"/>
                <a:ext cx="200480" cy="200480"/>
              </a:xfrm>
              <a:prstGeom prst="roundRect">
                <a:avLst>
                  <a:gd name="adj" fmla="val 30072"/>
                </a:avLst>
              </a:prstGeom>
              <a:solidFill>
                <a:srgbClr val="C4B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 rot="2700000">
                <a:off x="9108620" y="793750"/>
                <a:ext cx="200480" cy="200480"/>
              </a:xfrm>
              <a:prstGeom prst="roundRect">
                <a:avLst>
                  <a:gd name="adj" fmla="val 30072"/>
                </a:avLst>
              </a:prstGeom>
              <a:solidFill>
                <a:srgbClr val="C4B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941" y="819809"/>
              <a:ext cx="91543" cy="14936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610" y="840581"/>
              <a:ext cx="105878" cy="11668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5046" y="829667"/>
              <a:ext cx="129463" cy="12723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141" y="826491"/>
              <a:ext cx="123292" cy="14029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945" y="815182"/>
              <a:ext cx="87647" cy="151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81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415925" y="19050"/>
            <a:ext cx="9145588" cy="6838950"/>
            <a:chOff x="415925" y="19050"/>
            <a:chExt cx="9145588" cy="6838950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925" y="19050"/>
              <a:ext cx="9145588" cy="683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888" y="5047084"/>
              <a:ext cx="1674375" cy="535592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697322" y="6509828"/>
            <a:ext cx="511358" cy="2616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>
              <a:defRPr sz="1050" b="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3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 userDrawn="1"/>
        </p:nvGrpSpPr>
        <p:grpSpPr>
          <a:xfrm>
            <a:off x="-1" y="0"/>
            <a:ext cx="9906001" cy="6858000"/>
            <a:chOff x="-1" y="836290"/>
            <a:chExt cx="9904413" cy="554503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836290"/>
              <a:ext cx="9904413" cy="554503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7472486" y="5949280"/>
              <a:ext cx="194421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28" y="6556378"/>
            <a:ext cx="757909" cy="1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0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0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22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\Desktop\JPG\템플릿(마스터) copy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:\Users\admin\Desktop\png\도연 템플릿 cop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7" y="6419850"/>
            <a:ext cx="1049506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80" y="6356351"/>
            <a:ext cx="231177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55782" y="6356351"/>
            <a:ext cx="22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- </a:t>
            </a:r>
            <a:fld id="{E6B91BBF-E786-45FD-8A46-D0DF1F4D4A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356350"/>
            <a:ext cx="1640101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1"/>
            <a:ext cx="2067256" cy="9579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2934" y="0"/>
            <a:ext cx="2319139" cy="9579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28" y="6556378"/>
            <a:ext cx="757909" cy="1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3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세로 제목 및 텍스트">
    <p:bg>
      <p:bgPr>
        <a:solidFill>
          <a:srgbClr val="FF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84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8" y="5996683"/>
            <a:ext cx="998965" cy="2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5" r:id="rId3"/>
    <p:sldLayoutId id="214748370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1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66D12-D95C-44D9-908F-560EEC6210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1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BD689-CD72-46D1-AE0B-2BB7D6B163A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8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75460" y="2136174"/>
            <a:ext cx="8375050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44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64042"/>
                </a:solidFill>
                <a:latin typeface="+mj-ea"/>
                <a:ea typeface="+mj-ea"/>
              </a:rPr>
              <a:t>[</a:t>
            </a:r>
            <a:r>
              <a:rPr lang="ko-KR" altLang="en-US" sz="44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64042"/>
                </a:solidFill>
                <a:latin typeface="+mj-ea"/>
                <a:ea typeface="+mj-ea"/>
              </a:rPr>
              <a:t>연구소</a:t>
            </a:r>
            <a:r>
              <a:rPr lang="en-US" altLang="ko-KR" sz="44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64042"/>
                </a:solidFill>
                <a:latin typeface="+mj-ea"/>
                <a:ea typeface="+mj-ea"/>
              </a:rPr>
              <a:t>] R&amp;D </a:t>
            </a:r>
            <a:r>
              <a:rPr lang="ko-KR" altLang="en-US" sz="44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64042"/>
                </a:solidFill>
                <a:latin typeface="+mj-ea"/>
                <a:ea typeface="+mj-ea"/>
              </a:rPr>
              <a:t>관리시스템 구축 案</a:t>
            </a:r>
            <a:endParaRPr lang="ko-KR" altLang="en-US" sz="4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64042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696" y="5603650"/>
            <a:ext cx="832920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ko-KR"/>
            </a:defPPr>
            <a:lvl1pPr>
              <a:defRPr sz="14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2018</a:t>
            </a:r>
            <a:r>
              <a:rPr lang="en-US" altLang="ko-KR"/>
              <a:t>. </a:t>
            </a:r>
            <a:r>
              <a:rPr lang="en-US" altLang="ko-KR" smtClean="0"/>
              <a:t>09.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696" y="5286348"/>
            <a:ext cx="1277273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1400" b="1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정보기술연구소</a:t>
            </a:r>
            <a:endParaRPr lang="ko-KR" altLang="en-US" sz="14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22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기본설정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결재선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10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결재선 지정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수정 클릭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결재선 지정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(DT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기획담당 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드래그를 통한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결재순서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지정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연구기자재신청 等 결재를 위한 결재선 先지정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DT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기획담당 최종 </a:t>
                      </a: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결재권자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必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메인 화면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프로필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수정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(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우측 밑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)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개인 결제 선 지정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5" y="1738843"/>
            <a:ext cx="7041600" cy="456988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609184" y="602128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84864" y="465313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타당성 게이트 등록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11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48767"/>
              </p:ext>
            </p:extLst>
          </p:nvPr>
        </p:nvGraphicFramePr>
        <p:xfrm>
          <a:off x="7392052" y="1556789"/>
          <a:ext cx="2241692" cy="48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타당성 게이트 등록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본인 희망 게이트 신청일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과제 분야 및 유형 선택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예상 착수일 및 종료일 설정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타당성게이트 발표 파일 업로드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타당성 게이트 발표 여부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오프라인 발표 예정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→ 서면 보고 완료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결제 必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게이트 신청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결재선 상신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최종 결재 전 수정時 결재선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Reset</a:t>
                      </a: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등록을 위한 타당성 게이트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신청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4" y="1694327"/>
            <a:ext cx="7125721" cy="4534016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894544" y="296681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72480" y="21328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68127" y="21328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2480" y="250236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80525" y="250236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262258" y="248536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2480" y="348729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94090" y="590051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5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타당성 게이트 리스트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12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타당성 게이트 관리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진행중 → 미결재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보류 → 수정 後 재 상신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가결 → 과제 등록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타당성 게이트 발표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일시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모든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결재선자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결재 후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DT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기획에서 배정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ko-KR" altLang="en-US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등록을 위한 타당성 게이트 리스트 관리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(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개인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: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개인 신청 리스트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보임자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: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해당 팀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·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담당 게이트 신청 리스트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)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리스트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리스트 관리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상태 확인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발표 날짜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9" y="1751556"/>
            <a:ext cx="6878326" cy="399289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377812" y="439253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344216" y="467828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6" y="1700809"/>
            <a:ext cx="7058058" cy="39845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타당성 게이트 리스트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13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타당성 게이트 관리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결재선 상태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결재자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결재時 색으로 표시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타당성 게이트 의결서 파일 업로드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 (DT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기획담당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ko-KR" altLang="en-US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결재선 상태 확인 및 결재자 결재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게이트 신청 과제 클릭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결재선 상태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3656856" y="472516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5386" y="371703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과제리스트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14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리스트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과제등록중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時 상세 과제 등록 必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연구소 과제 등록 현황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클릭 時 상세 내역 확인 가능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 과제 선택 時 내가 속해있는 과제 리스트만 디스플레이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가결 時 자동 과제 등록 → 과제 상세 내용 등록 必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" y="1709174"/>
            <a:ext cx="6840761" cy="431084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105128" y="33570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36576" y="400508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12640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 상세 내용 등록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(1/2)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15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902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H/W,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S/W,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외주비용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예산 사용 時 입력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내부인건비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인력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MM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時 자동 계산 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+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선택 후 사용 내역 입력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→ 실제 예산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집행시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입력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현금주의 회계 처리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관련 이슈 및 주요 보고 사항 입력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주간 업무 보고에 반영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가결 時 자동 과제 등록 → 과제 상세 내용 등록 必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선택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수정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9" y="1751556"/>
            <a:ext cx="7105442" cy="426846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44419" y="335699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81192" y="458112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44419" y="52292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 상세 내용 등록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수정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(2/2)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16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WBS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수립 및 달성도 배정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합계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100)</a:t>
                      </a: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 時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WBS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 여부 체크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완료여부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체크時 해당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WBS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달성도 만큼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진행율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상승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해당 과제 투입 인력 입력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입력 인력 기반 내부 인건비 자동 산정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PM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여부 선택 時 해당 과제 선택된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PM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에게 과제 이관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타당성게이트 통과 후 수립된 정량적 목표 지표 입력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종료 時 자가 채점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타당성 게이트 가결 時 자동 과제 등록 → 과제 상세 내용 등록 必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선택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수정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상세 내용 등록 및 수정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1" y="1751556"/>
            <a:ext cx="6912768" cy="426846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16512" y="220488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6512" y="320181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6512" y="515719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 종료 신청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(1/3)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17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상세 내용 확인 後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PM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종료 신청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예산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인력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기여 매출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정량적 목표 지표 等 세부 사항 확인 후 과제 종료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선택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종료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종료 신청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44" y="1742787"/>
            <a:ext cx="6867505" cy="445636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5457056" y="587727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 종료 신청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(2/3)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18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수정 → 자가 채점 입력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결제선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지정 後 과제 종료 보고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팀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보입자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DT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기획담당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예산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인력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기여 매출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정량적 목표 지표 等 세부 사항 확인 후 과제 종료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선택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종료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종료 신청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1" y="1751556"/>
            <a:ext cx="6777880" cy="441374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033136" y="594929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01072" y="328453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 종료 신청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(3/3)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19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결제선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결제 후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DT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기획담당에서 종료리뷰일자 배정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종료 리뷰 후 가결 時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최종완료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’</a:t>
                      </a: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보류 時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과제 일정 종료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’</a:t>
                      </a: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부결 時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최종 부결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’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/>
                      </a:r>
                      <a:b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</a:b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→ 알림 메시지 발송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예산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인력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기여 매출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정량적 목표 지표 等 세부 사항 확인 후 과제 종료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선택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종료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종료 신청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709174"/>
            <a:ext cx="6840760" cy="445613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754663" y="305779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04944" y="305779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1463" y="179538"/>
            <a:ext cx="5395708" cy="443198"/>
          </a:xfrm>
        </p:spPr>
        <p:txBody>
          <a:bodyPr wrap="none" anchor="ctr" anchorCtr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1. R&amp;D</a:t>
            </a:r>
            <a:r>
              <a:rPr lang="ko-KR" altLang="en-US" sz="3200" b="1" smtClean="0">
                <a:latin typeface="+mj-ea"/>
                <a:ea typeface="+mj-ea"/>
              </a:rPr>
              <a:t>관리시스템 구축</a:t>
            </a:r>
            <a:r>
              <a:rPr lang="en-US" altLang="ko-KR" sz="3200" b="1" smtClean="0">
                <a:latin typeface="+mj-ea"/>
                <a:ea typeface="+mj-ea"/>
              </a:rPr>
              <a:t> </a:t>
            </a:r>
            <a:r>
              <a:rPr lang="ko-KR" altLang="en-US" sz="3200" b="1" smtClean="0">
                <a:latin typeface="+mj-ea"/>
                <a:ea typeface="+mj-ea"/>
              </a:rPr>
              <a:t>개요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271463" y="1016000"/>
            <a:ext cx="1234611" cy="32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l" eaLnBrk="1" hangingPunct="1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sz="1500" b="1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500" b="1" smtClean="0">
                <a:solidFill>
                  <a:srgbClr val="000000"/>
                </a:solidFill>
                <a:latin typeface="+mn-ea"/>
                <a:ea typeface="+mn-ea"/>
              </a:rPr>
              <a:t>추진 개요</a:t>
            </a:r>
            <a:endParaRPr lang="ko-KR" altLang="en-US" sz="15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271463" y="3168151"/>
            <a:ext cx="1879018" cy="32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l" eaLnBrk="1" hangingPunct="1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sz="1500" b="1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500" b="1" smtClean="0">
                <a:solidFill>
                  <a:srgbClr val="000000"/>
                </a:solidFill>
                <a:latin typeface="+mn-ea"/>
                <a:ea typeface="+mn-ea"/>
              </a:rPr>
              <a:t>모듈별 추진 내역</a:t>
            </a:r>
            <a:endParaRPr lang="ko-KR" altLang="en-US" sz="15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344488" y="1352552"/>
            <a:ext cx="9288462" cy="1714205"/>
          </a:xfrm>
          <a:prstGeom prst="roundRect">
            <a:avLst>
              <a:gd name="adj" fmla="val 3519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</p:spPr>
        <p:txBody>
          <a:bodyPr wrap="none" lIns="144000" tIns="46800" rIns="90000" bIns="45699"/>
          <a:lstStyle>
            <a:lvl1pPr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eaLnBrk="0" hangingPunct="0">
              <a:spcBef>
                <a:spcPct val="10000"/>
              </a:spcBef>
              <a:buSzPct val="85000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1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defRPr kumimoji="1" sz="3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ko-KR" sz="1400" b="1">
                <a:latin typeface="+mn-ea"/>
                <a:ea typeface="+mn-ea"/>
              </a:rPr>
              <a:t> </a:t>
            </a:r>
            <a:r>
              <a:rPr kumimoji="0" lang="ko-KR" altLang="en-US" sz="1400" b="1" smtClean="0">
                <a:latin typeface="+mn-ea"/>
                <a:ea typeface="+mn-ea"/>
              </a:rPr>
              <a:t>추진 배경 </a:t>
            </a:r>
            <a:r>
              <a:rPr kumimoji="0" lang="en-US" altLang="ko-KR" sz="1400" b="1" smtClean="0">
                <a:latin typeface="+mn-ea"/>
                <a:ea typeface="+mn-ea"/>
              </a:rPr>
              <a:t>: </a:t>
            </a:r>
            <a:r>
              <a:rPr kumimoji="0" lang="ko-KR" altLang="en-US" sz="1400" b="1" smtClean="0">
                <a:latin typeface="+mn-ea"/>
                <a:ea typeface="+mn-ea"/>
              </a:rPr>
              <a:t>① 과제 기반 업무 확산에 따른</a:t>
            </a:r>
            <a:r>
              <a:rPr kumimoji="0" lang="en-US" altLang="ko-KR" sz="1400" b="1" smtClean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kumimoji="0" lang="ko-KR" altLang="en-US" sz="1400" b="1" smtClean="0">
                <a:latin typeface="+mn-ea"/>
                <a:ea typeface="+mn-ea"/>
                <a:sym typeface="Wingdings" panose="05000000000000000000" pitchFamily="2" charset="2"/>
              </a:rPr>
              <a:t>연구소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R&amp;D</a:t>
            </a:r>
            <a:r>
              <a:rPr kumimoji="0" lang="ko-KR" altLang="en-US" sz="1400" b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관리 체계화 및 지식공유 니즈 증대</a:t>
            </a:r>
            <a:endParaRPr kumimoji="0" lang="en-US" altLang="ko-KR" sz="1400" b="1" smtClean="0">
              <a:solidFill>
                <a:srgbClr val="0000FF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algn="l" eaLnBrk="1" hangingPunct="1">
              <a:lnSpc>
                <a:spcPct val="150000"/>
              </a:lnSpc>
              <a:spcBef>
                <a:spcPts val="600"/>
              </a:spcBef>
              <a:buSzTx/>
            </a:pPr>
            <a:r>
              <a:rPr kumimoji="0" lang="en-US" altLang="ko-KR" sz="1400" b="1" smtClean="0">
                <a:latin typeface="+mn-ea"/>
                <a:ea typeface="+mn-ea"/>
              </a:rPr>
              <a:t>                 </a:t>
            </a:r>
            <a:r>
              <a:rPr kumimoji="0" lang="ko-KR" altLang="en-US" sz="1400" b="1" smtClean="0">
                <a:latin typeface="+mn-ea"/>
                <a:ea typeface="+mn-ea"/>
              </a:rPr>
              <a:t>② </a:t>
            </a:r>
            <a:r>
              <a:rPr kumimoji="0" lang="en-US" altLang="ko-KR" sz="1400" b="1" smtClean="0">
                <a:latin typeface="+mn-ea"/>
                <a:ea typeface="+mn-ea"/>
              </a:rPr>
              <a:t>R&amp;D </a:t>
            </a:r>
            <a:r>
              <a:rPr kumimoji="0" lang="ko-KR" altLang="en-US" sz="1400" b="1" smtClean="0">
                <a:latin typeface="+mn-ea"/>
                <a:ea typeface="+mn-ea"/>
              </a:rPr>
              <a:t>운영 표준화에 따른</a:t>
            </a:r>
            <a:r>
              <a:rPr kumimoji="0" lang="en-US" altLang="ko-KR" sz="1400" b="1" smtClean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kumimoji="0" lang="ko-KR" altLang="en-US" sz="1400" b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프로세스 정립 </a:t>
            </a:r>
            <a:r>
              <a:rPr kumimoji="0" lang="ko-KR" altLang="en-US" sz="1400" b="1" smtClean="0">
                <a:latin typeface="+mn-ea"/>
                <a:ea typeface="+mn-ea"/>
                <a:sym typeface="Wingdings" panose="05000000000000000000" pitchFamily="2" charset="2"/>
              </a:rPr>
              <a:t>및 </a:t>
            </a:r>
            <a:r>
              <a:rPr kumimoji="0" lang="en-US" altLang="ko-KR" sz="1400" b="1" smtClean="0">
                <a:latin typeface="+mn-ea"/>
                <a:ea typeface="+mn-ea"/>
                <a:sym typeface="Wingdings" panose="05000000000000000000" pitchFamily="2" charset="2"/>
              </a:rPr>
              <a:t>R&amp;D</a:t>
            </a:r>
            <a:r>
              <a:rPr kumimoji="0" lang="ko-KR" altLang="en-US" sz="1400" b="1" smtClean="0">
                <a:latin typeface="+mn-ea"/>
                <a:ea typeface="+mn-ea"/>
                <a:sym typeface="Wingdings" panose="05000000000000000000" pitchFamily="2" charset="2"/>
              </a:rPr>
              <a:t>과제 </a:t>
            </a:r>
            <a:r>
              <a:rPr kumimoji="0" lang="en-US" altLang="ko-KR" sz="1400" b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Life Cycle </a:t>
            </a:r>
            <a:r>
              <a:rPr kumimoji="0" lang="ko-KR" altLang="en-US" sz="1400" b="1" smtClean="0">
                <a:solidFill>
                  <a:srgbClr val="0000FF"/>
                </a:solidFill>
                <a:latin typeface="+mn-ea"/>
                <a:ea typeface="+mn-ea"/>
                <a:sym typeface="Wingdings" panose="05000000000000000000" pitchFamily="2" charset="2"/>
              </a:rPr>
              <a:t>관리</a:t>
            </a:r>
            <a:r>
              <a:rPr kumimoji="0" lang="ko-KR" altLang="en-US" sz="1400" b="1" smtClean="0">
                <a:latin typeface="+mn-ea"/>
                <a:ea typeface="+mn-ea"/>
                <a:sym typeface="Wingdings" panose="05000000000000000000" pitchFamily="2" charset="2"/>
              </a:rPr>
              <a:t> 필요</a:t>
            </a:r>
            <a:endParaRPr kumimoji="0" lang="en-US" altLang="ko-KR" sz="1400" b="1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 marL="92075" indent="-92075" algn="l" eaLnBrk="1" hangingPunct="1">
              <a:lnSpc>
                <a:spcPct val="15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</a:pPr>
            <a:r>
              <a:rPr kumimoji="0" lang="ko-KR" altLang="en-US" sz="1400" b="1" smtClean="0">
                <a:latin typeface="+mn-ea"/>
                <a:ea typeface="+mn-ea"/>
              </a:rPr>
              <a:t> 구축 범위 </a:t>
            </a:r>
            <a:r>
              <a:rPr kumimoji="0" lang="en-US" altLang="ko-KR" sz="1400" b="1" smtClean="0">
                <a:latin typeface="+mn-ea"/>
                <a:ea typeface="+mn-ea"/>
              </a:rPr>
              <a:t>: </a:t>
            </a:r>
            <a:r>
              <a:rPr kumimoji="0" lang="ko-KR" altLang="en-US" sz="1400" b="1" smtClean="0">
                <a:latin typeface="+mn-ea"/>
                <a:ea typeface="+mn-ea"/>
              </a:rPr>
              <a:t>총 </a:t>
            </a:r>
            <a:r>
              <a:rPr kumimoji="0" lang="en-US" altLang="ko-KR" sz="1400" b="1" smtClean="0">
                <a:latin typeface="+mn-ea"/>
                <a:ea typeface="+mn-ea"/>
              </a:rPr>
              <a:t>3</a:t>
            </a:r>
            <a:r>
              <a:rPr kumimoji="0" lang="ko-KR" altLang="en-US" sz="1400" b="1" smtClean="0">
                <a:latin typeface="+mn-ea"/>
                <a:ea typeface="+mn-ea"/>
              </a:rPr>
              <a:t>개 모듈 </a:t>
            </a:r>
            <a:r>
              <a:rPr kumimoji="0" lang="en-US" altLang="ko-KR" sz="1400" b="1" smtClean="0">
                <a:latin typeface="+mn-ea"/>
                <a:ea typeface="+mn-ea"/>
              </a:rPr>
              <a:t>(</a:t>
            </a:r>
            <a:r>
              <a:rPr kumimoji="0" lang="ko-KR" altLang="en-US" sz="1400" b="1" smtClean="0">
                <a:latin typeface="+mn-ea"/>
                <a:ea typeface="+mn-ea"/>
              </a:rPr>
              <a:t>과제관리</a:t>
            </a:r>
            <a:r>
              <a:rPr kumimoji="0" lang="en-US" altLang="ko-KR" sz="1400" b="1" smtClean="0">
                <a:latin typeface="+mn-ea"/>
                <a:ea typeface="+mn-ea"/>
              </a:rPr>
              <a:t>, </a:t>
            </a:r>
            <a:r>
              <a:rPr kumimoji="0" lang="ko-KR" altLang="en-US" sz="1400" b="1" smtClean="0">
                <a:latin typeface="+mn-ea"/>
                <a:ea typeface="+mn-ea"/>
              </a:rPr>
              <a:t>활동관리</a:t>
            </a:r>
            <a:r>
              <a:rPr kumimoji="0" lang="en-US" altLang="ko-KR" sz="1400" b="1" smtClean="0">
                <a:latin typeface="+mn-ea"/>
                <a:ea typeface="+mn-ea"/>
              </a:rPr>
              <a:t>, </a:t>
            </a:r>
            <a:r>
              <a:rPr kumimoji="0" lang="ko-KR" altLang="en-US" sz="1400" b="1" smtClean="0">
                <a:latin typeface="+mn-ea"/>
                <a:ea typeface="+mn-ea"/>
              </a:rPr>
              <a:t>자산관리</a:t>
            </a:r>
            <a:r>
              <a:rPr kumimoji="0" lang="en-US" altLang="ko-KR" sz="1400" b="1" smtClean="0">
                <a:latin typeface="+mn-ea"/>
                <a:ea typeface="+mn-ea"/>
              </a:rPr>
              <a:t>) </a:t>
            </a:r>
            <a:r>
              <a:rPr kumimoji="0" lang="en-US" altLang="ko-KR" sz="1200" b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※ </a:t>
            </a:r>
            <a:r>
              <a:rPr kumimoji="0" lang="ko-KR" altLang="en-US" sz="1200" b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대시보드 </a:t>
            </a:r>
            <a:r>
              <a:rPr kumimoji="0" lang="en-US" altLang="ko-KR" sz="1200" b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kumimoji="0" lang="ko-KR" altLang="en-US" sz="1200" b="1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별도 구축 예정</a:t>
            </a:r>
            <a:endParaRPr kumimoji="0" lang="en-US" altLang="ko-KR" sz="1200" b="1" smtClean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 marL="92075" indent="-92075" algn="l" eaLnBrk="1" hangingPunct="1">
              <a:lnSpc>
                <a:spcPct val="15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</a:pPr>
            <a:r>
              <a:rPr kumimoji="0" lang="en-US" altLang="ko-KR" sz="1400" b="1">
                <a:latin typeface="+mn-ea"/>
                <a:ea typeface="+mn-ea"/>
              </a:rPr>
              <a:t> </a:t>
            </a:r>
            <a:r>
              <a:rPr kumimoji="0" lang="ko-KR" altLang="en-US" sz="1400" b="1" smtClean="0">
                <a:latin typeface="+mn-ea"/>
                <a:ea typeface="+mn-ea"/>
              </a:rPr>
              <a:t>일정</a:t>
            </a:r>
            <a:r>
              <a:rPr kumimoji="0" lang="en-US" altLang="ko-KR" sz="1400" b="1" smtClean="0">
                <a:latin typeface="+mn-ea"/>
                <a:ea typeface="+mn-ea"/>
              </a:rPr>
              <a:t>/</a:t>
            </a:r>
            <a:r>
              <a:rPr kumimoji="0" lang="ko-KR" altLang="en-US" sz="1400" b="1" smtClean="0">
                <a:latin typeface="+mn-ea"/>
                <a:ea typeface="+mn-ea"/>
              </a:rPr>
              <a:t>부서 </a:t>
            </a:r>
            <a:r>
              <a:rPr kumimoji="0" lang="en-US" altLang="ko-KR" sz="1400" b="1" smtClean="0">
                <a:latin typeface="+mn-ea"/>
                <a:ea typeface="+mn-ea"/>
              </a:rPr>
              <a:t>: '18.5</a:t>
            </a:r>
            <a:r>
              <a:rPr kumimoji="0" lang="ko-KR" altLang="en-US" sz="1400" b="1" smtClean="0">
                <a:latin typeface="+mn-ea"/>
                <a:ea typeface="+mn-ea"/>
              </a:rPr>
              <a:t>월 </a:t>
            </a:r>
            <a:r>
              <a:rPr kumimoji="0" lang="en-US" altLang="ko-KR" sz="1400" b="1" smtClean="0">
                <a:latin typeface="+mn-ea"/>
                <a:ea typeface="+mn-ea"/>
              </a:rPr>
              <a:t>~ '18.9</a:t>
            </a:r>
            <a:r>
              <a:rPr kumimoji="0" lang="ko-KR" altLang="en-US" sz="1400" b="1" smtClean="0">
                <a:latin typeface="+mn-ea"/>
                <a:ea typeface="+mn-ea"/>
              </a:rPr>
              <a:t>월</a:t>
            </a:r>
            <a:r>
              <a:rPr kumimoji="0" lang="en-US" altLang="ko-KR" sz="1400" b="1" smtClean="0">
                <a:latin typeface="+mn-ea"/>
                <a:ea typeface="+mn-ea"/>
              </a:rPr>
              <a:t>(</a:t>
            </a:r>
            <a:r>
              <a:rPr kumimoji="0" lang="ko-KR" altLang="en-US" sz="1400" b="1" smtClean="0">
                <a:latin typeface="+mn-ea"/>
                <a:ea typeface="+mn-ea"/>
              </a:rPr>
              <a:t>약 </a:t>
            </a:r>
            <a:r>
              <a:rPr kumimoji="0" lang="en-US" altLang="ko-KR" sz="1400" b="1" smtClean="0">
                <a:latin typeface="+mn-ea"/>
                <a:ea typeface="+mn-ea"/>
              </a:rPr>
              <a:t>4</a:t>
            </a:r>
            <a:r>
              <a:rPr kumimoji="0" lang="ko-KR" altLang="en-US" sz="1400" b="1" smtClean="0">
                <a:latin typeface="+mn-ea"/>
                <a:ea typeface="+mn-ea"/>
              </a:rPr>
              <a:t>개월</a:t>
            </a:r>
            <a:r>
              <a:rPr kumimoji="0" lang="en-US" altLang="ko-KR" sz="1400" b="1" smtClean="0">
                <a:latin typeface="+mn-ea"/>
                <a:ea typeface="+mn-ea"/>
              </a:rPr>
              <a:t>),  DT</a:t>
            </a:r>
            <a:r>
              <a:rPr kumimoji="0" lang="ko-KR" altLang="en-US" sz="1400" b="1" smtClean="0">
                <a:latin typeface="+mn-ea"/>
                <a:ea typeface="+mn-ea"/>
              </a:rPr>
              <a:t>기획담당</a:t>
            </a:r>
            <a:r>
              <a:rPr kumimoji="0" lang="en-US" altLang="ko-KR" sz="1400" b="1" smtClean="0">
                <a:latin typeface="+mn-ea"/>
                <a:ea typeface="+mn-ea"/>
              </a:rPr>
              <a:t>:</a:t>
            </a:r>
            <a:r>
              <a:rPr kumimoji="0" lang="ko-KR" altLang="en-US" sz="1400" b="1" smtClean="0">
                <a:latin typeface="+mn-ea"/>
                <a:ea typeface="+mn-ea"/>
              </a:rPr>
              <a:t>기획</a:t>
            </a:r>
            <a:r>
              <a:rPr kumimoji="0" lang="en-US" altLang="ko-KR" sz="1400" b="1" smtClean="0">
                <a:latin typeface="+mn-ea"/>
                <a:ea typeface="+mn-ea"/>
              </a:rPr>
              <a:t>/</a:t>
            </a:r>
            <a:r>
              <a:rPr kumimoji="0" lang="ko-KR" altLang="en-US" sz="1400" b="1" smtClean="0">
                <a:latin typeface="+mn-ea"/>
                <a:ea typeface="+mn-ea"/>
              </a:rPr>
              <a:t>설계</a:t>
            </a:r>
            <a:r>
              <a:rPr kumimoji="0" lang="en-US" altLang="ko-KR" sz="1400" b="1" smtClean="0">
                <a:latin typeface="+mn-ea"/>
                <a:ea typeface="+mn-ea"/>
              </a:rPr>
              <a:t>/</a:t>
            </a:r>
            <a:r>
              <a:rPr kumimoji="0" lang="ko-KR" altLang="en-US" sz="1400" b="1" smtClean="0">
                <a:latin typeface="+mn-ea"/>
                <a:ea typeface="+mn-ea"/>
              </a:rPr>
              <a:t>운영</a:t>
            </a:r>
            <a:r>
              <a:rPr kumimoji="0" lang="en-US" altLang="ko-KR" sz="1400" b="1" smtClean="0">
                <a:latin typeface="+mn-ea"/>
                <a:ea typeface="+mn-ea"/>
              </a:rPr>
              <a:t>, </a:t>
            </a:r>
            <a:r>
              <a:rPr kumimoji="0" lang="ko-KR" altLang="en-US" sz="1400" b="1" smtClean="0">
                <a:latin typeface="+mn-ea"/>
                <a:ea typeface="+mn-ea"/>
              </a:rPr>
              <a:t>솔루션연구팀</a:t>
            </a:r>
            <a:r>
              <a:rPr kumimoji="0" lang="en-US" altLang="ko-KR" sz="1400" b="1" smtClean="0">
                <a:latin typeface="+mn-ea"/>
                <a:ea typeface="+mn-ea"/>
              </a:rPr>
              <a:t>:</a:t>
            </a:r>
            <a:r>
              <a:rPr kumimoji="0" lang="ko-KR" altLang="en-US" sz="1400" b="1" smtClean="0">
                <a:latin typeface="+mn-ea"/>
                <a:ea typeface="+mn-ea"/>
              </a:rPr>
              <a:t>분석</a:t>
            </a:r>
            <a:r>
              <a:rPr kumimoji="0" lang="en-US" altLang="ko-KR" sz="1400" b="1" smtClean="0">
                <a:latin typeface="+mn-ea"/>
                <a:ea typeface="+mn-ea"/>
              </a:rPr>
              <a:t>/</a:t>
            </a:r>
            <a:r>
              <a:rPr kumimoji="0" lang="ko-KR" altLang="en-US" sz="1400" b="1" smtClean="0">
                <a:latin typeface="+mn-ea"/>
                <a:ea typeface="+mn-ea"/>
              </a:rPr>
              <a:t>설계</a:t>
            </a:r>
            <a:r>
              <a:rPr kumimoji="0" lang="en-US" altLang="ko-KR" sz="1400" b="1" smtClean="0">
                <a:latin typeface="+mn-ea"/>
                <a:ea typeface="+mn-ea"/>
              </a:rPr>
              <a:t>/</a:t>
            </a:r>
            <a:r>
              <a:rPr kumimoji="0" lang="ko-KR" altLang="en-US" sz="1400" b="1" smtClean="0">
                <a:latin typeface="+mn-ea"/>
                <a:ea typeface="+mn-ea"/>
              </a:rPr>
              <a:t>구축</a:t>
            </a:r>
            <a:r>
              <a:rPr kumimoji="0" lang="en-US" altLang="ko-KR" sz="1400" b="1" smtClean="0">
                <a:latin typeface="+mn-ea"/>
                <a:ea typeface="+mn-ea"/>
              </a:rPr>
              <a:t>/</a:t>
            </a:r>
            <a:r>
              <a:rPr kumimoji="0" lang="ko-KR" altLang="en-US" sz="1400" b="1" smtClean="0">
                <a:latin typeface="+mn-ea"/>
                <a:ea typeface="+mn-ea"/>
              </a:rPr>
              <a:t>안정화</a:t>
            </a:r>
            <a:r>
              <a:rPr kumimoji="0" lang="en-US" altLang="ko-KR" sz="1400" b="1" smtClean="0">
                <a:latin typeface="+mn-ea"/>
                <a:ea typeface="+mn-ea"/>
              </a:rPr>
              <a:t>) 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663369"/>
              </p:ext>
            </p:extLst>
          </p:nvPr>
        </p:nvGraphicFramePr>
        <p:xfrm>
          <a:off x="389684" y="3465513"/>
          <a:ext cx="9243267" cy="2836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1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5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ea"/>
                          <a:ea typeface="+mn-ea"/>
                        </a:rPr>
                        <a:t>구축 내역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ea"/>
                          <a:ea typeface="+mn-ea"/>
                        </a:rPr>
                        <a:t>주요 개선 </a:t>
                      </a:r>
                      <a:r>
                        <a:rPr lang="en-US" altLang="ko-KR" sz="1200" b="1" smtClean="0">
                          <a:latin typeface="+mn-ea"/>
                          <a:ea typeface="+mn-ea"/>
                        </a:rPr>
                        <a:t>Point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ea"/>
                          <a:ea typeface="+mn-ea"/>
                        </a:rPr>
                        <a:t>비 고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87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200" b="1" smtClean="0">
                          <a:latin typeface="+mn-ea"/>
                          <a:ea typeface="+mn-ea"/>
                        </a:rPr>
                        <a:t>과제 관리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과제현황 전반 이력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現 주간현황 관리 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LifeCycle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200" b="1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 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Owner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기반 </a:t>
                      </a:r>
                      <a:r>
                        <a:rPr lang="en-US" altLang="ko-KR" sz="12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KPI </a:t>
                      </a:r>
                      <a:r>
                        <a:rPr lang="ko-KR" altLang="en-US" sz="1200" b="1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87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200" b="1" smtClean="0">
                          <a:latin typeface="+mn-ea"/>
                          <a:ea typeface="+mn-ea"/>
                        </a:rPr>
                        <a:t>활동 관리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 투명성 강화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소통 활성화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객관적 업무 분배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 지표 추출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8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mtClean="0">
                          <a:latin typeface="+mn-ea"/>
                          <a:ea typeface="+mn-ea"/>
                        </a:rPr>
                        <a:t>자산 관리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연구장비 현황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이력관리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자산관리 체계 구축 및 이력 관리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87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20000"/>
                        </a:lnSpc>
                        <a:buNone/>
                      </a:pPr>
                      <a:r>
                        <a:rPr lang="ko-KR" altLang="en-US" sz="1200" b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endParaRPr lang="en-US" altLang="ko-KR" sz="1200" b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연구소 운영 현황 관리</a:t>
                      </a:r>
                      <a:endParaRPr lang="en-US" altLang="ko-KR" sz="1200" b="1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정량적 실적 관리 </a:t>
                      </a:r>
                      <a:r>
                        <a:rPr lang="en-US" altLang="ko-KR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수기취합</a:t>
                      </a:r>
                      <a:r>
                        <a:rPr lang="en-US" altLang="ko-KR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2075" indent="-92075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의사결정 신속화</a:t>
                      </a:r>
                      <a:r>
                        <a:rPr lang="en-US" altLang="ko-KR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가동률</a:t>
                      </a:r>
                      <a:r>
                        <a:rPr lang="en-US" altLang="ko-KR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예산 等</a:t>
                      </a:r>
                      <a:r>
                        <a:rPr lang="en-US" altLang="ko-KR" sz="1200" b="1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1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별도 구축 예정</a:t>
                      </a:r>
                      <a:endParaRPr lang="en-US" altLang="ko-KR" sz="1200" b="1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안정화 이후</a:t>
                      </a:r>
                      <a:r>
                        <a:rPr lang="en-US" altLang="ko-KR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b="1" kern="120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18000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0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활동관리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활동 리스트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20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65646"/>
              </p:ext>
            </p:extLst>
          </p:nvPr>
        </p:nvGraphicFramePr>
        <p:xfrm>
          <a:off x="7392052" y="1556789"/>
          <a:ext cx="2241692" cy="4828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3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주간 활동 내역 비중 입력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업무 비중의 합은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돼야함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업무 구분 서비스기획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제안 선택 時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고객사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필수 입력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제안 내역의 경우 제안 리스트에서 선택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제안 내역이 없을 경우 등록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932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휴무의 경우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일에 비율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반차의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경우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932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주간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R&amp;D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표시 선택時 부서 주간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R&amp;D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디스플레이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932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 자료 업로드 필요時 업로드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62932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활동리스트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저장 時 해당 업무 내용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 저장</a:t>
                      </a: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62932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보고 클릭 必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업무 내역 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보임자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보고 및 최종 저장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80972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주간 활동 내역 및 업무 배분 비율 입력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활동관리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활동 리스트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주간 활동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654627"/>
            <a:ext cx="6861794" cy="1069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80" y="2738507"/>
            <a:ext cx="6861794" cy="19409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80" y="4633271"/>
            <a:ext cx="6861794" cy="169328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989043" y="348148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694888" y="423545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40128" y="521116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4488" y="486675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4488" y="553780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044834" y="55942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6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130559" y="443215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7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2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활동관리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주간 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R&amp;D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21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 표시 여부 선택 시 대시보드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주간업무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보고에 디스플레이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담당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·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팀 주간 활동 내역 공유 및 대시보드 상신 내역 체크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활동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주간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R&amp;D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주간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활동 관리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2" y="2060848"/>
            <a:ext cx="6969646" cy="288032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249144" y="393305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연구활동기자재 등록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(1/2)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22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59058"/>
              </p:ext>
            </p:extLst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연구기자재활동 구매 내역 입력 및 추가 가능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-</a:t>
                      </a:r>
                      <a:r>
                        <a:rPr lang="en-US" altLang="ko-KR" sz="900" b="1" smtClean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자산 여부 선택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: Y/N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등록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등록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0" y="1751556"/>
            <a:ext cx="6892449" cy="420166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681192" y="530120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817096" y="530120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연구활동기자재 등록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(2/2)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23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과제 수정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연구센터는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기획담당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AI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TECH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센터는 지식 경영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TF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합의부서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지정 必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내역 확인 후 등록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등록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등록 신청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8" y="1769192"/>
            <a:ext cx="6966681" cy="223587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00472" y="292494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465168" y="379576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연구활동기자재 리스트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(1/2)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24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연구활동기자재 등록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時 상세 내역 확인 및 출력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등록 가능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 </a:t>
                      </a: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기자재활동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상신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리스트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9" y="1675725"/>
            <a:ext cx="6986050" cy="325489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16512" y="357301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연구활동기자재 리스트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(2/2)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25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자동으로 자산으로 등록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후 자산 리스트에서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 </a:t>
                      </a: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기자재활동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상신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상세내역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연구활동기자재 리스트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689082"/>
            <a:ext cx="6912768" cy="444817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465168" y="580526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자산등록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26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 작성 후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결제선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지정하여 자산 등록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등록이 필요한 항목 자산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수기 등록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90" y="1725554"/>
            <a:ext cx="6914059" cy="4367742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537176" y="594929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 리스트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27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결제 승인 여부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결제 승인 時 자동 코드 부여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등록이 필요한 항목 자산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수기 등록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04" y="1751556"/>
            <a:ext cx="6809937" cy="426846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4736992" y="34290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3303" y="407707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0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 대여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연구소 內 인력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28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대여할 자산 클릭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대여 신청 기간 여부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대여 신청 기간 및 목적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기타 사항들을 입력 후 대여 신청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관리자가 신청 승인 後 대여 가능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등록된 자산 대여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대여할 자산 클릭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연구소 內 인력 자산 대여 신청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" y="1772094"/>
            <a:ext cx="6802975" cy="43932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992560" y="424242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08467" y="174389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3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자산관리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자산 대여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연구소 外 인력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29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대여할 자산 클릭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대여 신청後 해당 기간 더블클릭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대여자 정보 입력 後 출력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대여자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 서명 後 보관 必 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연구소 外 인력 자산 대여 요청 時 자산 담당자가 직접 요청 後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대여자 정보 입력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출력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사인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-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대여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리스트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대여할 자산 클릭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연구소 內 인력 자산 대여 신청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" y="1772094"/>
            <a:ext cx="6802975" cy="439321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992560" y="424242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1463" y="179538"/>
            <a:ext cx="5647380" cy="443198"/>
          </a:xfrm>
        </p:spPr>
        <p:txBody>
          <a:bodyPr wrap="none" anchor="ctr" anchorCtr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2. </a:t>
            </a:r>
            <a:r>
              <a:rPr lang="ko-KR" altLang="en-US" sz="3200" b="1" smtClean="0">
                <a:latin typeface="+mj-ea"/>
                <a:ea typeface="+mj-ea"/>
              </a:rPr>
              <a:t>시스템 구축 범위</a:t>
            </a:r>
            <a:r>
              <a:rPr lang="ko-KR" altLang="en-US" sz="2400" b="1" smtClean="0">
                <a:latin typeface="+mj-ea"/>
                <a:ea typeface="+mj-ea"/>
              </a:rPr>
              <a:t> </a:t>
            </a:r>
            <a:r>
              <a:rPr lang="en-US" altLang="ko-KR" sz="2400" b="1" smtClean="0">
                <a:latin typeface="+mj-ea"/>
                <a:ea typeface="+mj-ea"/>
              </a:rPr>
              <a:t>_ </a:t>
            </a:r>
            <a:r>
              <a:rPr lang="ko-KR" altLang="en-US" sz="2400" b="1" smtClean="0">
                <a:latin typeface="+mj-ea"/>
                <a:ea typeface="+mj-ea"/>
              </a:rPr>
              <a:t>모듈별 현황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997465" y="1604192"/>
            <a:ext cx="1471087" cy="4479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+mn-ea"/>
              </a:rPr>
              <a:t>메인</a:t>
            </a:r>
            <a:endParaRPr lang="ko-KR" altLang="en-US" sz="1000" b="1" dirty="0" smtClean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122868"/>
              </p:ext>
            </p:extLst>
          </p:nvPr>
        </p:nvGraphicFramePr>
        <p:xfrm>
          <a:off x="5108512" y="3233750"/>
          <a:ext cx="1861702" cy="10101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활동</a:t>
                      </a:r>
                      <a:r>
                        <a:rPr lang="en-US" altLang="ko-KR" sz="1300" b="1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1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업무 내역 등록</a:t>
                      </a:r>
                      <a:endParaRPr lang="ko-KR" altLang="en-US" sz="10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업무 현황 조회</a:t>
                      </a:r>
                      <a:endParaRPr lang="ko-KR" altLang="en-US" sz="10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283953" y="2188654"/>
            <a:ext cx="2787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+mn-ea"/>
              </a:rPr>
              <a:t>사용자 </a:t>
            </a:r>
            <a:r>
              <a:rPr lang="en-US" altLang="ko-KR" sz="1000" b="1" smtClean="0">
                <a:latin typeface="+mn-ea"/>
              </a:rPr>
              <a:t>Profile(My </a:t>
            </a:r>
            <a:r>
              <a:rPr lang="en-US" altLang="ko-KR" sz="1000" b="1" dirty="0" smtClean="0">
                <a:latin typeface="+mn-ea"/>
              </a:rPr>
              <a:t>page)  |  </a:t>
            </a:r>
            <a:r>
              <a:rPr lang="ko-KR" altLang="en-US" sz="1000" b="1" dirty="0" smtClean="0">
                <a:latin typeface="+mn-ea"/>
              </a:rPr>
              <a:t>로그인</a:t>
            </a:r>
            <a:r>
              <a:rPr lang="en-US" altLang="ko-KR" sz="1000" b="1" smtClean="0">
                <a:latin typeface="+mn-ea"/>
              </a:rPr>
              <a:t>/</a:t>
            </a:r>
            <a:r>
              <a:rPr lang="ko-KR" altLang="en-US" sz="1000" b="1" smtClean="0">
                <a:latin typeface="+mn-ea"/>
              </a:rPr>
              <a:t>아웃</a:t>
            </a:r>
            <a:endParaRPr lang="ko-KR" altLang="en-US" sz="1000" b="1" dirty="0">
              <a:latin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559090"/>
              </p:ext>
            </p:extLst>
          </p:nvPr>
        </p:nvGraphicFramePr>
        <p:xfrm>
          <a:off x="2831454" y="3233750"/>
          <a:ext cx="1989025" cy="186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과제 관리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타당성 </a:t>
                      </a:r>
                      <a:r>
                        <a:rPr lang="en-US" altLang="ko-KR" sz="1000" b="1" i="0" baseline="0" smtClean="0">
                          <a:latin typeface="+mn-ea"/>
                          <a:ea typeface="+mn-ea"/>
                        </a:rPr>
                        <a:t>Gate</a:t>
                      </a:r>
                    </a:p>
                    <a:p>
                      <a:pPr algn="l" latinLnBrk="1"/>
                      <a:r>
                        <a:rPr lang="en-US" altLang="ko-KR" sz="1000" b="1" i="0" baseline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i="0" baseline="0" smtClean="0"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1000" b="1" i="0" baseline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i="0" baseline="0" smtClean="0">
                          <a:latin typeface="+mn-ea"/>
                          <a:ea typeface="+mn-ea"/>
                        </a:rPr>
                        <a:t>승인</a:t>
                      </a:r>
                      <a:r>
                        <a:rPr lang="en-US" altLang="ko-KR" sz="1000" b="1" i="0" baseline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i="0" baseline="0" smtClean="0">
                          <a:latin typeface="+mn-ea"/>
                          <a:ea typeface="+mn-ea"/>
                        </a:rPr>
                        <a:t>코드발급</a:t>
                      </a:r>
                      <a:endParaRPr lang="en-US" altLang="ko-KR" sz="1000" b="1" i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과제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등록</a:t>
                      </a:r>
                      <a:endParaRPr lang="en-US" altLang="ko-KR" sz="1000" b="1" i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과제 현황 관리</a:t>
                      </a:r>
                      <a:endParaRPr lang="en-US" altLang="ko-KR" sz="1000" b="1" i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000" b="1" i="0" baseline="0" smtClean="0">
                          <a:latin typeface="+mn-ea"/>
                          <a:ea typeface="+mn-ea"/>
                        </a:rPr>
                        <a:t> 선택화면</a:t>
                      </a:r>
                      <a:r>
                        <a:rPr lang="en-US" altLang="ko-KR" sz="1000" b="1" i="0" baseline="0" smtClean="0">
                          <a:latin typeface="+mn-ea"/>
                          <a:ea typeface="+mn-ea"/>
                        </a:rPr>
                        <a:t>, Update </a:t>
                      </a:r>
                      <a:r>
                        <a:rPr lang="ko-KR" altLang="en-US" sz="1000" b="1" i="0" baseline="0" smtClean="0">
                          <a:latin typeface="+mn-ea"/>
                          <a:ea typeface="+mn-ea"/>
                        </a:rPr>
                        <a:t>관리</a:t>
                      </a:r>
                      <a:endParaRPr lang="en-US" altLang="ko-KR" sz="1000" b="1" i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종료 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Review Board</a:t>
                      </a:r>
                    </a:p>
                    <a:p>
                      <a:pPr algn="l" latinLnBrk="1"/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승인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최종종료 승인</a:t>
                      </a:r>
                      <a:endParaRPr lang="en-US" altLang="ko-KR" sz="1000" b="1" i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48189"/>
              </p:ext>
            </p:extLst>
          </p:nvPr>
        </p:nvGraphicFramePr>
        <p:xfrm>
          <a:off x="797142" y="3233749"/>
          <a:ext cx="1724830" cy="1683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대시보드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부문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주간 회의</a:t>
                      </a:r>
                      <a:endParaRPr lang="ko-KR" altLang="en-US" sz="10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R&amp;D </a:t>
                      </a:r>
                      <a:r>
                        <a:rPr lang="ko-KR" altLang="en-US" sz="10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과제 현황</a:t>
                      </a:r>
                      <a:endParaRPr lang="en-US" altLang="ko-KR" sz="1000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예산 현황</a:t>
                      </a:r>
                      <a:endParaRPr lang="en-US" altLang="ko-KR" sz="1000" b="1" i="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가동률 현황 </a:t>
                      </a:r>
                      <a:endParaRPr lang="en-US" altLang="ko-KR" sz="1000" b="1" i="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8" name="꺾인 연결선 47"/>
          <p:cNvCxnSpPr>
            <a:stCxn id="43" idx="2"/>
            <a:endCxn id="47" idx="0"/>
          </p:cNvCxnSpPr>
          <p:nvPr/>
        </p:nvCxnSpPr>
        <p:spPr>
          <a:xfrm rot="5400000">
            <a:off x="2605482" y="1106221"/>
            <a:ext cx="1181603" cy="307345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3" idx="2"/>
            <a:endCxn id="46" idx="0"/>
          </p:cNvCxnSpPr>
          <p:nvPr/>
        </p:nvCxnSpPr>
        <p:spPr>
          <a:xfrm rot="5400000">
            <a:off x="3688686" y="2189427"/>
            <a:ext cx="1181604" cy="9070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3" idx="2"/>
            <a:endCxn id="44" idx="0"/>
          </p:cNvCxnSpPr>
          <p:nvPr/>
        </p:nvCxnSpPr>
        <p:spPr>
          <a:xfrm rot="16200000" flipH="1">
            <a:off x="4795384" y="1989771"/>
            <a:ext cx="1181604" cy="130635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3" idx="2"/>
          </p:cNvCxnSpPr>
          <p:nvPr/>
        </p:nvCxnSpPr>
        <p:spPr>
          <a:xfrm rot="16200000" flipH="1">
            <a:off x="5841479" y="943676"/>
            <a:ext cx="1184581" cy="34015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26547"/>
              </p:ext>
            </p:extLst>
          </p:nvPr>
        </p:nvGraphicFramePr>
        <p:xfrm>
          <a:off x="7327508" y="3233750"/>
          <a:ext cx="1861702" cy="1683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관리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등록</a:t>
                      </a:r>
                      <a:r>
                        <a:rPr lang="en-US" altLang="ko-KR" sz="1000" b="1" i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i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갱신</a:t>
                      </a:r>
                      <a:endParaRPr lang="ko-KR" altLang="en-US" sz="10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자산 현황 조회</a:t>
                      </a:r>
                      <a:endParaRPr lang="ko-KR" altLang="en-US" sz="10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구매의뢰서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연구활동예산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자산 대여</a:t>
                      </a:r>
                      <a:endParaRPr lang="en-US" altLang="ko-KR" sz="1000" b="1" i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32419"/>
              </p:ext>
            </p:extLst>
          </p:nvPr>
        </p:nvGraphicFramePr>
        <p:xfrm>
          <a:off x="687448" y="1604192"/>
          <a:ext cx="1861702" cy="673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회의실 예약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회의실 사용 신청</a:t>
                      </a:r>
                      <a:r>
                        <a:rPr lang="en-US" altLang="ko-KR" sz="1000" b="1" i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i="0" smtClean="0">
                          <a:latin typeface="+mn-ea"/>
                          <a:ea typeface="+mn-ea"/>
                        </a:rPr>
                        <a:t>조회</a:t>
                      </a:r>
                      <a:endParaRPr lang="ko-KR" altLang="en-US" sz="1000" b="1" i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00998" y="3080825"/>
            <a:ext cx="6654018" cy="2166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2910" y="3080825"/>
            <a:ext cx="2048088" cy="815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00998" y="5247249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※ </a:t>
            </a:r>
            <a:r>
              <a:rPr lang="ko-KR" altLang="en-US" sz="1200" b="1" smtClean="0"/>
              <a:t>주요</a:t>
            </a:r>
            <a:r>
              <a:rPr lang="en-US" altLang="ko-KR" sz="1200" b="1" smtClean="0"/>
              <a:t> </a:t>
            </a:r>
            <a:r>
              <a:rPr lang="ko-KR" altLang="en-US" sz="1200" b="1" smtClean="0"/>
              <a:t>핵심 모듈</a:t>
            </a:r>
            <a:endParaRPr lang="ko-KR" altLang="en-US" sz="1200" b="1"/>
          </a:p>
        </p:txBody>
      </p:sp>
      <p:sp>
        <p:nvSpPr>
          <p:cNvPr id="18" name="타원 17"/>
          <p:cNvSpPr/>
          <p:nvPr/>
        </p:nvSpPr>
        <p:spPr bwMode="auto">
          <a:xfrm>
            <a:off x="3231098" y="3309992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5433021" y="3309992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7663080" y="3309992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1073503" y="3309992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98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회의실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회의실 예약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30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회의실 예약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회의실 예약 인원 추가 時 해당 인원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메인에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시간 디스플레이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정보기술연구소 회의실 예약 시스템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회의실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회의실 예약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정보기술연구소 회의실 예약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06" y="1709174"/>
            <a:ext cx="6892943" cy="4456131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368824" y="278091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메인 화면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31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연구소 공지 사항 디스플레이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내가 등록된 회의 디스플레이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내가 등록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진행 중 과제 현황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등록이 필요한 항목 자산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관리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등록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자산 수기 등록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1" y="1751557"/>
            <a:ext cx="6800750" cy="4342829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39344" y="450912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2491" y="226399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52525" y="226399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1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대시 보드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R&amp;D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과제 현황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32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71465"/>
              </p:ext>
            </p:extLst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제안 건수 및 시간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가동률 현황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업무 별 투자 시간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센터별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과제 현황 및 유형 別 건수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 예산 사용 현황 디스플레이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내부 인건비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85725" indent="-85725" algn="l">
                        <a:buFontTx/>
                        <a:buChar char="-"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해당 칼럼 데이터 최종 안정화 이후 오픈 예정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전체적인 과제 및 활동 현황 기반 대시보드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대시 보드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현황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현황 및 가동률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예산 사용 현황 대시보드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770285"/>
            <a:ext cx="6768752" cy="429101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707719" y="430597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2199" y="223622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2199" y="430597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대시 보드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주간 업무 보고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33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연구기자재활동 리스트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부서별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상황별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업무 내역 확인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개인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활동관리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주간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R&amp;D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표시 →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주간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R&amp;D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대시보드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표시여부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체크 시 디스플레이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연구소 주간 업무 보고를 위한 페이지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이슈 및 보고사항 확인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대시 보드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현황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현황 및 가동률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예산 사용 현황 대시보드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6" y="1751556"/>
            <a:ext cx="6899232" cy="441374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87276" y="278092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35694" y="52292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en-US" altLang="ko-KR" sz="3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3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주의 사항 </a:t>
            </a:r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2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수정 時 주의 사항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pPr/>
              <a:t>34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827423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73514"/>
              </p:ext>
            </p:extLst>
          </p:nvPr>
        </p:nvGraphicFramePr>
        <p:xfrm>
          <a:off x="7392052" y="1556789"/>
          <a:ext cx="2241692" cy="482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7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>
                        <a:buFontTx/>
                        <a:buChar char="-"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時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체크 박스 클릭 필수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indent="-84138" algn="l">
                        <a:buFontTx/>
                        <a:buChar char="-"/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637225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50913"/>
              </p:ext>
            </p:extLst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수정 時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(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수정 버튼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-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∨ 확인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수정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확인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)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해야만 반영 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대시 보드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– 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현황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R&amp;D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과제 현황 및 가동률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예산 사용 현황 대시보드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08" y="1751556"/>
            <a:ext cx="6830522" cy="226428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6678932" y="322898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1463" y="179538"/>
            <a:ext cx="6679714" cy="443198"/>
          </a:xfrm>
        </p:spPr>
        <p:txBody>
          <a:bodyPr wrap="none" anchor="ctr" anchorCtr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2. </a:t>
            </a:r>
            <a:r>
              <a:rPr lang="ko-KR" altLang="en-US" sz="3200" b="1" smtClean="0">
                <a:latin typeface="+mj-ea"/>
                <a:ea typeface="+mj-ea"/>
              </a:rPr>
              <a:t>시스템 구축 범위</a:t>
            </a:r>
            <a:r>
              <a:rPr lang="ko-KR" altLang="en-US" sz="2400" b="1" smtClean="0">
                <a:latin typeface="+mj-ea"/>
                <a:ea typeface="+mj-ea"/>
              </a:rPr>
              <a:t> </a:t>
            </a:r>
            <a:r>
              <a:rPr lang="en-US" altLang="ko-KR" sz="2400" b="1" smtClean="0">
                <a:latin typeface="+mj-ea"/>
                <a:ea typeface="+mj-ea"/>
              </a:rPr>
              <a:t>_ </a:t>
            </a:r>
            <a:r>
              <a:rPr lang="ko-KR" altLang="en-US" sz="2400" b="1" smtClean="0">
                <a:latin typeface="+mj-ea"/>
                <a:ea typeface="+mj-ea"/>
              </a:rPr>
              <a:t>프로세스 기준 현황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grpSp>
        <p:nvGrpSpPr>
          <p:cNvPr id="18" name="그룹 58"/>
          <p:cNvGrpSpPr>
            <a:grpSpLocks/>
          </p:cNvGrpSpPr>
          <p:nvPr/>
        </p:nvGrpSpPr>
        <p:grpSpPr bwMode="auto">
          <a:xfrm>
            <a:off x="1461136" y="1433769"/>
            <a:ext cx="8098790" cy="408101"/>
            <a:chOff x="400475" y="1125538"/>
            <a:chExt cx="7990150" cy="503238"/>
          </a:xfrm>
        </p:grpSpPr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400475" y="1125538"/>
              <a:ext cx="1500809" cy="503238"/>
            </a:xfrm>
            <a:prstGeom prst="homePlate">
              <a:avLst>
                <a:gd name="adj" fmla="val 31760"/>
              </a:avLst>
            </a:prstGeom>
            <a:solidFill>
              <a:srgbClr val="CCECFF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0" rIns="91429" bIns="45715" anchor="ctr"/>
            <a:lstStyle/>
            <a:p>
              <a:pPr algn="ctr" eaLnBrk="1" latinLnBrk="1" hangingPunct="1">
                <a:lnSpc>
                  <a:spcPct val="130000"/>
                </a:lnSpc>
                <a:spcBef>
                  <a:spcPct val="20000"/>
                </a:spcBef>
                <a:buSzPct val="85000"/>
                <a:defRPr/>
              </a:pPr>
              <a:r>
                <a:rPr lang="ko-KR" altLang="en-US" sz="14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과제 착수</a:t>
              </a:r>
              <a:endPara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" name="AutoShape 6"/>
            <p:cNvSpPr>
              <a:spLocks noChangeArrowheads="1"/>
            </p:cNvSpPr>
            <p:nvPr/>
          </p:nvSpPr>
          <p:spPr bwMode="auto">
            <a:xfrm>
              <a:off x="1859648" y="1125538"/>
              <a:ext cx="3414230" cy="503238"/>
            </a:xfrm>
            <a:prstGeom prst="chevron">
              <a:avLst>
                <a:gd name="adj" fmla="val 30749"/>
              </a:avLst>
            </a:prstGeom>
            <a:solidFill>
              <a:srgbClr val="CCECFF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0" rIns="91429" bIns="45715" anchor="ctr"/>
            <a:lstStyle/>
            <a:p>
              <a:pPr algn="ctr">
                <a:lnSpc>
                  <a:spcPct val="130000"/>
                </a:lnSpc>
                <a:spcBef>
                  <a:spcPct val="20000"/>
                </a:spcBef>
                <a:buSzPct val="85000"/>
              </a:pPr>
              <a:r>
                <a:rPr lang="ko-KR" altLang="en-US" sz="14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과제</a:t>
              </a:r>
              <a:r>
                <a:rPr lang="en-US" altLang="ko-KR" sz="14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4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운영</a:t>
              </a:r>
              <a:endPara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1" name="AutoShape 6"/>
            <p:cNvSpPr>
              <a:spLocks noChangeArrowheads="1"/>
            </p:cNvSpPr>
            <p:nvPr/>
          </p:nvSpPr>
          <p:spPr bwMode="auto">
            <a:xfrm>
              <a:off x="5237797" y="1125538"/>
              <a:ext cx="3152828" cy="503238"/>
            </a:xfrm>
            <a:prstGeom prst="chevron">
              <a:avLst>
                <a:gd name="adj" fmla="val 30749"/>
              </a:avLst>
            </a:prstGeom>
            <a:solidFill>
              <a:srgbClr val="CCECFF"/>
            </a:solidFill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91429" tIns="0" rIns="91429" bIns="45715" anchor="ctr"/>
            <a:lstStyle/>
            <a:p>
              <a:pPr algn="ctr" eaLnBrk="1" latinLnBrk="1" hangingPunct="1">
                <a:lnSpc>
                  <a:spcPct val="130000"/>
                </a:lnSpc>
                <a:spcBef>
                  <a:spcPct val="20000"/>
                </a:spcBef>
                <a:buSzPct val="85000"/>
                <a:defRPr/>
              </a:pPr>
              <a:r>
                <a:rPr lang="ko-KR" altLang="en-US" sz="1400" b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과제 종료</a:t>
              </a:r>
              <a:endPara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10852"/>
              </p:ext>
            </p:extLst>
          </p:nvPr>
        </p:nvGraphicFramePr>
        <p:xfrm>
          <a:off x="415925" y="1915757"/>
          <a:ext cx="9115070" cy="28531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8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8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6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 사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ERP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62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R&amp;D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세스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94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모듈</a:t>
                      </a:r>
                      <a:endParaRPr lang="en-US" altLang="ko-KR" sz="1200" b="1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4" marR="91424" marT="45729" marB="4572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tangle 193"/>
          <p:cNvSpPr>
            <a:spLocks noChangeArrowheads="1"/>
          </p:cNvSpPr>
          <p:nvPr/>
        </p:nvSpPr>
        <p:spPr bwMode="auto">
          <a:xfrm>
            <a:off x="1585254" y="2830057"/>
            <a:ext cx="1134704" cy="57606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타당성 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Gate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Rectangle 193"/>
          <p:cNvSpPr>
            <a:spLocks noChangeArrowheads="1"/>
          </p:cNvSpPr>
          <p:nvPr/>
        </p:nvSpPr>
        <p:spPr bwMode="auto">
          <a:xfrm>
            <a:off x="1585253" y="2036361"/>
            <a:ext cx="1134704" cy="576064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과제등록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Rectangle 193"/>
          <p:cNvSpPr>
            <a:spLocks noChangeArrowheads="1"/>
          </p:cNvSpPr>
          <p:nvPr/>
        </p:nvSpPr>
        <p:spPr bwMode="auto">
          <a:xfrm>
            <a:off x="6608389" y="2036360"/>
            <a:ext cx="1285609" cy="576064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Billing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Rectangle 193"/>
          <p:cNvSpPr>
            <a:spLocks noChangeArrowheads="1"/>
          </p:cNvSpPr>
          <p:nvPr/>
        </p:nvSpPr>
        <p:spPr bwMode="auto">
          <a:xfrm>
            <a:off x="5866228" y="2036359"/>
            <a:ext cx="469865" cy="573835"/>
          </a:xfrm>
          <a:prstGeom prst="rect">
            <a:avLst/>
          </a:prstGeom>
          <a:pattFill prst="dkUpDiag">
            <a:fgClr>
              <a:srgbClr val="CCFFCC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PMS</a:t>
            </a:r>
          </a:p>
          <a:p>
            <a:pPr algn="ctr" eaLnBrk="1" hangingPunct="1"/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관리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Rectangle 193"/>
          <p:cNvSpPr>
            <a:spLocks noChangeArrowheads="1"/>
          </p:cNvSpPr>
          <p:nvPr/>
        </p:nvSpPr>
        <p:spPr bwMode="auto">
          <a:xfrm>
            <a:off x="2948205" y="2321169"/>
            <a:ext cx="751729" cy="289026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구매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요청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Rectangle 193"/>
          <p:cNvSpPr>
            <a:spLocks noChangeArrowheads="1"/>
          </p:cNvSpPr>
          <p:nvPr/>
        </p:nvSpPr>
        <p:spPr bwMode="auto">
          <a:xfrm>
            <a:off x="5416213" y="2041576"/>
            <a:ext cx="450015" cy="570848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과제</a:t>
            </a:r>
            <a:endParaRPr lang="en-US" altLang="ko-KR" sz="10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변경</a:t>
            </a:r>
            <a:endParaRPr lang="en-US" altLang="ko-KR" sz="10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관리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9" name="Rectangle 193"/>
          <p:cNvSpPr>
            <a:spLocks noChangeArrowheads="1"/>
          </p:cNvSpPr>
          <p:nvPr/>
        </p:nvSpPr>
        <p:spPr bwMode="auto">
          <a:xfrm>
            <a:off x="2948259" y="2830057"/>
            <a:ext cx="3387835" cy="57606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과제 등록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 지표 현행화 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주단위 갱신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Rectangle 193"/>
          <p:cNvSpPr>
            <a:spLocks noChangeArrowheads="1"/>
          </p:cNvSpPr>
          <p:nvPr/>
        </p:nvSpPr>
        <p:spPr bwMode="auto">
          <a:xfrm>
            <a:off x="8480598" y="2830058"/>
            <a:ext cx="853560" cy="576062"/>
          </a:xfrm>
          <a:prstGeom prst="rect">
            <a:avLst/>
          </a:prstGeom>
          <a:pattFill prst="dkUpDiag">
            <a:fgClr>
              <a:srgbClr val="CCFFCC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prstDash val="sysDash"/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KPI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평가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 eaLnBrk="1" hangingPunct="1"/>
            <a:r>
              <a:rPr lang="en-US" altLang="ko-KR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별도 관리</a:t>
            </a:r>
            <a:r>
              <a:rPr lang="en-US" altLang="ko-KR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Rectangle 193"/>
          <p:cNvSpPr>
            <a:spLocks noChangeArrowheads="1"/>
          </p:cNvSpPr>
          <p:nvPr/>
        </p:nvSpPr>
        <p:spPr bwMode="auto">
          <a:xfrm>
            <a:off x="7558562" y="3117241"/>
            <a:ext cx="855422" cy="288879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과제 종료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Rectangle 193"/>
          <p:cNvSpPr>
            <a:spLocks noChangeArrowheads="1"/>
          </p:cNvSpPr>
          <p:nvPr/>
        </p:nvSpPr>
        <p:spPr bwMode="auto">
          <a:xfrm>
            <a:off x="3766185" y="2036361"/>
            <a:ext cx="751729" cy="573834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과제 품의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Rectangle 193"/>
          <p:cNvSpPr>
            <a:spLocks noChangeArrowheads="1"/>
          </p:cNvSpPr>
          <p:nvPr/>
        </p:nvSpPr>
        <p:spPr bwMode="auto">
          <a:xfrm>
            <a:off x="4584165" y="2036361"/>
            <a:ext cx="751729" cy="573834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구매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의뢰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4" name="Rectangle 193"/>
          <p:cNvSpPr>
            <a:spLocks noChangeArrowheads="1"/>
          </p:cNvSpPr>
          <p:nvPr/>
        </p:nvSpPr>
        <p:spPr bwMode="auto">
          <a:xfrm>
            <a:off x="6608390" y="2830057"/>
            <a:ext cx="855422" cy="57606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 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Gate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" name="Rectangle 193"/>
          <p:cNvSpPr>
            <a:spLocks noChangeArrowheads="1"/>
          </p:cNvSpPr>
          <p:nvPr/>
        </p:nvSpPr>
        <p:spPr bwMode="auto">
          <a:xfrm>
            <a:off x="8048549" y="2036360"/>
            <a:ext cx="641727" cy="576064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종료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342007" y="1002157"/>
            <a:ext cx="4610993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8" tIns="45699" rIns="91398" bIns="45699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ko-KR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시스템 등록 구분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7" name="Rectangle 193"/>
          <p:cNvSpPr>
            <a:spLocks noChangeArrowheads="1"/>
          </p:cNvSpPr>
          <p:nvPr/>
        </p:nvSpPr>
        <p:spPr bwMode="auto">
          <a:xfrm>
            <a:off x="7558563" y="2830057"/>
            <a:ext cx="855422" cy="278904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종료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Rectangle 193"/>
          <p:cNvSpPr>
            <a:spLocks noChangeArrowheads="1"/>
          </p:cNvSpPr>
          <p:nvPr/>
        </p:nvSpPr>
        <p:spPr bwMode="auto">
          <a:xfrm>
            <a:off x="8696622" y="2036359"/>
            <a:ext cx="641727" cy="573835"/>
          </a:xfrm>
          <a:prstGeom prst="rect">
            <a:avLst/>
          </a:prstGeom>
          <a:pattFill prst="dkUpDiag">
            <a:fgClr>
              <a:srgbClr val="CCFFCC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PMS</a:t>
            </a:r>
          </a:p>
          <a:p>
            <a:pPr algn="ctr" eaLnBrk="1" hangingPunct="1"/>
            <a:r>
              <a:rPr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종료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400801" y="1055410"/>
            <a:ext cx="3309915" cy="274080"/>
            <a:chOff x="366332" y="4756256"/>
            <a:chExt cx="3309915" cy="274080"/>
          </a:xfrm>
        </p:grpSpPr>
        <p:sp>
          <p:nvSpPr>
            <p:cNvPr id="40" name="TextBox 39"/>
            <p:cNvSpPr txBox="1"/>
            <p:nvPr/>
          </p:nvSpPr>
          <p:spPr>
            <a:xfrm>
              <a:off x="802405" y="4784115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mtClean="0">
                  <a:latin typeface="+mn-ea"/>
                </a:rPr>
                <a:t>ERP</a:t>
              </a:r>
              <a:endParaRPr lang="ko-KR" altLang="en-US" sz="1000" b="1">
                <a:latin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14705" y="4770047"/>
              <a:ext cx="7828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smtClean="0">
                  <a:latin typeface="+mn-ea"/>
                </a:rPr>
                <a:t>R&amp;D</a:t>
              </a:r>
              <a:r>
                <a:rPr lang="ko-KR" altLang="en-US" sz="1000" b="1" smtClean="0">
                  <a:latin typeface="+mn-ea"/>
                </a:rPr>
                <a:t>관리</a:t>
              </a:r>
              <a:endParaRPr lang="ko-KR" altLang="en-US" sz="1000" b="1"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2191" y="4756256"/>
              <a:ext cx="5040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>
                  <a:latin typeface="+mn-ea"/>
                </a:rPr>
                <a:t>기타</a:t>
              </a:r>
              <a:endParaRPr lang="ko-KR" altLang="en-US" sz="1000" b="1">
                <a:latin typeface="+mn-ea"/>
              </a:endParaRPr>
            </a:p>
          </p:txBody>
        </p:sp>
        <p:sp>
          <p:nvSpPr>
            <p:cNvPr id="53" name="Rectangle 193"/>
            <p:cNvSpPr>
              <a:spLocks noChangeArrowheads="1"/>
            </p:cNvSpPr>
            <p:nvPr/>
          </p:nvSpPr>
          <p:spPr bwMode="auto">
            <a:xfrm>
              <a:off x="366332" y="4784115"/>
              <a:ext cx="492466" cy="186220"/>
            </a:xfrm>
            <a:prstGeom prst="rect">
              <a:avLst/>
            </a:prstGeom>
            <a:pattFill prst="dkUpDiag">
              <a:fgClr>
                <a:srgbClr val="FFCC99"/>
              </a:fgClr>
              <a:bgClr>
                <a:schemeClr val="bg1"/>
              </a:bgClr>
            </a:patt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1398" tIns="45699" rIns="91398" bIns="45699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5" name="Rectangle 193"/>
            <p:cNvSpPr>
              <a:spLocks noChangeArrowheads="1"/>
            </p:cNvSpPr>
            <p:nvPr/>
          </p:nvSpPr>
          <p:spPr bwMode="auto">
            <a:xfrm>
              <a:off x="1378633" y="4778327"/>
              <a:ext cx="492466" cy="192008"/>
            </a:xfrm>
            <a:prstGeom prst="rect">
              <a:avLst/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1398" tIns="45699" rIns="91398" bIns="45699" anchor="ctr"/>
            <a:lstStyle/>
            <a:p>
              <a:pPr algn="ctr">
                <a:lnSpc>
                  <a:spcPct val="150000"/>
                </a:lnSpc>
                <a:defRPr/>
              </a:pP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Rectangle 193"/>
            <p:cNvSpPr>
              <a:spLocks noChangeArrowheads="1"/>
            </p:cNvSpPr>
            <p:nvPr/>
          </p:nvSpPr>
          <p:spPr bwMode="auto">
            <a:xfrm>
              <a:off x="2736462" y="4770047"/>
              <a:ext cx="491778" cy="196377"/>
            </a:xfrm>
            <a:prstGeom prst="rect">
              <a:avLst/>
            </a:prstGeom>
            <a:pattFill prst="dkUpDiag">
              <a:fgClr>
                <a:srgbClr val="CCFFCC"/>
              </a:fgClr>
              <a:bgClr>
                <a:schemeClr val="bg1"/>
              </a:bgClr>
            </a:pattFill>
            <a:ln w="6350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lIns="91398" tIns="45699" rIns="91398" bIns="45699" anchor="ctr"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97945" y="3592125"/>
            <a:ext cx="3099039" cy="710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ectangle 193"/>
          <p:cNvSpPr>
            <a:spLocks noChangeArrowheads="1"/>
          </p:cNvSpPr>
          <p:nvPr/>
        </p:nvSpPr>
        <p:spPr bwMode="auto">
          <a:xfrm>
            <a:off x="2948205" y="2027074"/>
            <a:ext cx="751729" cy="289026"/>
          </a:xfrm>
          <a:prstGeom prst="rect">
            <a:avLst/>
          </a:prstGeom>
          <a:pattFill prst="dkUpDiag">
            <a:fgClr>
              <a:srgbClr val="FFCC99"/>
            </a:fgClr>
            <a:bgClr>
              <a:schemeClr val="bg1"/>
            </a:bgClr>
          </a:pattFill>
          <a:ln w="6350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1398" tIns="45699" rIns="91398" bIns="45699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과제 착수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1585253" y="3631978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3028701" y="3647235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6622840" y="3647235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3028701" y="4058893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3028701" y="4470551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6608389" y="4470551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4249" y="3578057"/>
            <a:ext cx="115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과제 관리</a:t>
            </a:r>
            <a:endParaRPr lang="en-US" altLang="ko-KR" sz="1200" b="1" smtClean="0"/>
          </a:p>
          <a:p>
            <a:r>
              <a:rPr lang="en-US" altLang="ko-KR" sz="1200" b="1" smtClean="0"/>
              <a:t>(</a:t>
            </a:r>
            <a:r>
              <a:rPr lang="ko-KR" altLang="en-US" sz="1200" b="1" smtClean="0"/>
              <a:t>타당성 </a:t>
            </a:r>
            <a:r>
              <a:rPr lang="en-US" altLang="ko-KR" sz="1200" b="1" smtClean="0"/>
              <a:t>Gate)</a:t>
            </a:r>
            <a:endParaRPr lang="ko-KR" altLang="en-US" sz="1200" b="1"/>
          </a:p>
        </p:txBody>
      </p:sp>
      <p:sp>
        <p:nvSpPr>
          <p:cNvPr id="64" name="TextBox 63"/>
          <p:cNvSpPr txBox="1"/>
          <p:nvPr/>
        </p:nvSpPr>
        <p:spPr>
          <a:xfrm>
            <a:off x="3200878" y="3578057"/>
            <a:ext cx="266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과제 관리 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과제 등록</a:t>
            </a:r>
            <a:r>
              <a:rPr lang="en-US" altLang="ko-KR" sz="1200" b="1" smtClean="0"/>
              <a:t>, </a:t>
            </a:r>
            <a:r>
              <a:rPr lang="ko-KR" altLang="en-US" sz="1200" b="1" smtClean="0"/>
              <a:t>주단위 관리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  <p:sp>
        <p:nvSpPr>
          <p:cNvPr id="65" name="TextBox 64"/>
          <p:cNvSpPr txBox="1"/>
          <p:nvPr/>
        </p:nvSpPr>
        <p:spPr>
          <a:xfrm>
            <a:off x="3200878" y="4011745"/>
            <a:ext cx="279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활동 관리</a:t>
            </a:r>
            <a:r>
              <a:rPr lang="en-US" altLang="ko-KR" sz="1200" b="1" smtClean="0"/>
              <a:t>( </a:t>
            </a:r>
            <a:r>
              <a:rPr lang="ko-KR" altLang="en-US" sz="1200" b="1" smtClean="0"/>
              <a:t>주단위 등록</a:t>
            </a:r>
            <a:r>
              <a:rPr lang="en-US" altLang="ko-KR" sz="1200" b="1" smtClean="0"/>
              <a:t>, </a:t>
            </a:r>
            <a:r>
              <a:rPr lang="ko-KR" altLang="en-US" sz="1200" b="1" smtClean="0"/>
              <a:t>팀 주간회의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  <p:sp>
        <p:nvSpPr>
          <p:cNvPr id="66" name="TextBox 65"/>
          <p:cNvSpPr txBox="1"/>
          <p:nvPr/>
        </p:nvSpPr>
        <p:spPr>
          <a:xfrm>
            <a:off x="3200878" y="4407554"/>
            <a:ext cx="266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자산 관리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구매</a:t>
            </a:r>
            <a:r>
              <a:rPr lang="en-US" altLang="ko-KR" sz="1200" b="1" smtClean="0"/>
              <a:t>/</a:t>
            </a:r>
            <a:r>
              <a:rPr lang="ko-KR" altLang="en-US" sz="1200" b="1" smtClean="0"/>
              <a:t>등록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  <p:sp>
        <p:nvSpPr>
          <p:cNvPr id="67" name="TextBox 66"/>
          <p:cNvSpPr txBox="1"/>
          <p:nvPr/>
        </p:nvSpPr>
        <p:spPr>
          <a:xfrm>
            <a:off x="6808381" y="3578057"/>
            <a:ext cx="229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과제 관리</a:t>
            </a:r>
            <a:endParaRPr lang="en-US" altLang="ko-KR" sz="1200" b="1" smtClean="0"/>
          </a:p>
          <a:p>
            <a:r>
              <a:rPr lang="en-US" altLang="ko-KR" sz="1200" b="1" smtClean="0"/>
              <a:t>(</a:t>
            </a:r>
            <a:r>
              <a:rPr lang="ko-KR" altLang="en-US" sz="1200" b="1" smtClean="0"/>
              <a:t>종료 </a:t>
            </a:r>
            <a:r>
              <a:rPr lang="en-US" altLang="ko-KR" sz="1200" b="1" smtClean="0"/>
              <a:t>Gate, </a:t>
            </a:r>
            <a:r>
              <a:rPr lang="ko-KR" altLang="en-US" sz="1200" b="1" smtClean="0"/>
              <a:t>과제 이력 조회 可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  <p:sp>
        <p:nvSpPr>
          <p:cNvPr id="68" name="TextBox 67"/>
          <p:cNvSpPr txBox="1"/>
          <p:nvPr/>
        </p:nvSpPr>
        <p:spPr>
          <a:xfrm>
            <a:off x="6781836" y="4407554"/>
            <a:ext cx="2665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자산 관리 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대여 等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895558" y="4302812"/>
            <a:ext cx="0" cy="775625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925448" y="5051648"/>
            <a:ext cx="189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부문 주간회의 공유 </a:t>
            </a:r>
            <a:endParaRPr lang="en-US" altLang="ko-KR" sz="1200" b="1" smtClean="0"/>
          </a:p>
          <a:p>
            <a:r>
              <a:rPr lang="en-US" altLang="ko-KR" sz="1200" b="1" smtClean="0"/>
              <a:t>- </a:t>
            </a:r>
            <a:r>
              <a:rPr lang="ko-KR" altLang="en-US" sz="1200" b="1" smtClean="0"/>
              <a:t>주단위 주요 사항 보고</a:t>
            </a:r>
            <a:endParaRPr lang="en-US" altLang="ko-KR" sz="1200" b="1" smtClean="0"/>
          </a:p>
        </p:txBody>
      </p:sp>
      <p:sp>
        <p:nvSpPr>
          <p:cNvPr id="71" name="타원 70"/>
          <p:cNvSpPr/>
          <p:nvPr/>
        </p:nvSpPr>
        <p:spPr bwMode="auto">
          <a:xfrm>
            <a:off x="3766022" y="5093551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4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5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1463" y="179538"/>
            <a:ext cx="6516207" cy="443198"/>
          </a:xfrm>
        </p:spPr>
        <p:txBody>
          <a:bodyPr wrap="none" anchor="ctr" anchorCtr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3. </a:t>
            </a:r>
            <a:r>
              <a:rPr lang="ko-KR" altLang="en-US" sz="3200" b="1" smtClean="0">
                <a:latin typeface="+mj-ea"/>
                <a:ea typeface="+mj-ea"/>
              </a:rPr>
              <a:t>모듈별 구성 내역 </a:t>
            </a:r>
            <a:r>
              <a:rPr lang="en-US" altLang="ko-KR" sz="2400" b="1" smtClean="0">
                <a:latin typeface="+mj-ea"/>
                <a:ea typeface="+mj-ea"/>
              </a:rPr>
              <a:t>_ </a:t>
            </a:r>
            <a:r>
              <a:rPr lang="ko-KR" altLang="en-US" sz="2400" b="1" smtClean="0">
                <a:latin typeface="+mj-ea"/>
                <a:ea typeface="+mj-ea"/>
              </a:rPr>
              <a:t>① 과제 현황 관리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11864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메일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유선 등 수기 요청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일정 等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Gate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추진일자 별도 통보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코드 수기 채번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Picture 203" descr="목차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2099" y="1514444"/>
            <a:ext cx="272277" cy="499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03" descr="목차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9010" y="1393354"/>
            <a:ext cx="260111" cy="511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양쪽 모서리가 둥근 사각형 33"/>
          <p:cNvSpPr>
            <a:spLocks noChangeArrowheads="1"/>
          </p:cNvSpPr>
          <p:nvPr/>
        </p:nvSpPr>
        <p:spPr bwMode="auto">
          <a:xfrm>
            <a:off x="993929" y="1437675"/>
            <a:ext cx="2846996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rgbClr val="FE544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타당성 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Gate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양쪽 모서리가 둥근 사각형 34"/>
          <p:cNvSpPr>
            <a:spLocks noChangeArrowheads="1"/>
          </p:cNvSpPr>
          <p:nvPr/>
        </p:nvSpPr>
        <p:spPr bwMode="auto">
          <a:xfrm>
            <a:off x="3920631" y="1437675"/>
            <a:ext cx="2846996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과제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이력 관리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양쪽 모서리가 둥근 사각형 35"/>
          <p:cNvSpPr>
            <a:spLocks noChangeArrowheads="1"/>
          </p:cNvSpPr>
          <p:nvPr/>
        </p:nvSpPr>
        <p:spPr bwMode="auto">
          <a:xfrm>
            <a:off x="6838815" y="1437675"/>
            <a:ext cx="2811353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rgbClr val="5CA1FF">
              <a:alpha val="84706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종료 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Gate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97853" y="1794477"/>
            <a:ext cx="263329" cy="207413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프로세스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58987" y="3950082"/>
            <a:ext cx="603658" cy="130561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주요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58987" y="5407207"/>
            <a:ext cx="603658" cy="80615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기타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사항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43911" y="3898566"/>
            <a:ext cx="91910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3911" y="5320457"/>
            <a:ext cx="91910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 bwMode="auto">
          <a:xfrm>
            <a:off x="1212261" y="1513255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4160955" y="1500376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6995435" y="1500376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218"/>
          <p:cNvSpPr>
            <a:spLocks noChangeArrowheads="1"/>
          </p:cNvSpPr>
          <p:nvPr/>
        </p:nvSpPr>
        <p:spPr bwMode="auto">
          <a:xfrm>
            <a:off x="549794" y="953443"/>
            <a:ext cx="8095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>
            <a:spAutoFit/>
          </a:bodyPr>
          <a:lstStyle/>
          <a:p>
            <a:pPr defTabSz="956318" latinLnBrk="0"/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타당성 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Gate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발의 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  <a:sym typeface="Wingdings" panose="05000000000000000000" pitchFamily="2" charset="2"/>
              </a:rPr>
              <a:t>과제 운영 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  <a:sym typeface="Wingdings" panose="05000000000000000000" pitchFamily="2" charset="2"/>
              </a:rPr>
              <a:t>종료 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  <a:sym typeface="Wingdings" panose="05000000000000000000" pitchFamily="2" charset="2"/>
              </a:rPr>
              <a:t>Review Board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  <a:sym typeface="Wingdings" panose="05000000000000000000" pitchFamily="2" charset="2"/>
              </a:rPr>
              <a:t>까지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과제 전반에 대한 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Life Cycle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관리</a:t>
            </a:r>
            <a:endParaRPr lang="ko-KR" altLang="en-US" sz="15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369669" y="1020697"/>
            <a:ext cx="122400" cy="117018"/>
            <a:chOff x="2270142" y="1841002"/>
            <a:chExt cx="122400" cy="117018"/>
          </a:xfrm>
        </p:grpSpPr>
        <p:sp>
          <p:nvSpPr>
            <p:cNvPr id="65" name="직사각형 64"/>
            <p:cNvSpPr>
              <a:spLocks noChangeArrowheads="1"/>
            </p:cNvSpPr>
            <p:nvPr userDrawn="1"/>
          </p:nvSpPr>
          <p:spPr bwMode="auto">
            <a:xfrm>
              <a:off x="2270142" y="1841002"/>
              <a:ext cx="54407" cy="53020"/>
            </a:xfrm>
            <a:prstGeom prst="rect">
              <a:avLst/>
            </a:prstGeom>
            <a:solidFill>
              <a:srgbClr val="F46C6C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직사각형 36"/>
            <p:cNvSpPr>
              <a:spLocks noChangeArrowheads="1"/>
            </p:cNvSpPr>
            <p:nvPr userDrawn="1"/>
          </p:nvSpPr>
          <p:spPr bwMode="auto">
            <a:xfrm>
              <a:off x="2338134" y="1841002"/>
              <a:ext cx="54408" cy="53020"/>
            </a:xfrm>
            <a:prstGeom prst="rect">
              <a:avLst/>
            </a:prstGeom>
            <a:solidFill>
              <a:srgbClr val="DB3738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37"/>
            <p:cNvSpPr>
              <a:spLocks noChangeArrowheads="1"/>
            </p:cNvSpPr>
            <p:nvPr userDrawn="1"/>
          </p:nvSpPr>
          <p:spPr bwMode="auto">
            <a:xfrm>
              <a:off x="2338134" y="1905001"/>
              <a:ext cx="54408" cy="53019"/>
            </a:xfrm>
            <a:prstGeom prst="rect">
              <a:avLst/>
            </a:prstGeom>
            <a:solidFill>
              <a:srgbClr val="751515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566670" y="1210615"/>
            <a:ext cx="80787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661182" y="1802150"/>
            <a:ext cx="301464" cy="1039524"/>
          </a:xfrm>
          <a:prstGeom prst="roundRect">
            <a:avLst>
              <a:gd name="adj" fmla="val 15045"/>
            </a:avLst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기 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endParaRPr lang="en-US" altLang="ko-KR" sz="1200" b="1" ker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존</a:t>
            </a:r>
            <a:endParaRPr lang="ko-KR" alt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962645" y="2829970"/>
            <a:ext cx="8687523" cy="10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661182" y="2844038"/>
            <a:ext cx="301464" cy="1039524"/>
          </a:xfrm>
          <a:prstGeom prst="roundRect">
            <a:avLst>
              <a:gd name="adj" fmla="val 1504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변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 경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011864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과제 유형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Gate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심의 요청일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923313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과제 이력 개별 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엑셀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레드마인 等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주간회의 내역 별도 구성 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923313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주요 핵심 지표</a:t>
            </a: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등록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/Update</a:t>
            </a: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주단위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현행화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과제 기초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Data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자동 반영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3567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의결서 外 별도 과제 종료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X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33567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Gate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後 시스템 內 종결 처리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과제 이력 현행화 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14017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투자 예산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투입 인력</a:t>
            </a: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MM</a:t>
            </a: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WBS</a:t>
            </a: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과제 목표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30731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11864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결재선 관리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사전지정 必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3885276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사내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ERP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시스템과 동기화 必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투자예산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PM,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투입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MM,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일정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等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830363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결재선 관리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사전지정 必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11864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Gate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요청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승인 전단계 시스템화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  <a:sym typeface="Wingdings" panose="05000000000000000000" pitchFamily="2" charset="2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시스템 코드 채번 자동화 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4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1463" y="179538"/>
            <a:ext cx="6596358" cy="443198"/>
          </a:xfrm>
        </p:spPr>
        <p:txBody>
          <a:bodyPr wrap="none" anchor="ctr" anchorCtr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3. </a:t>
            </a:r>
            <a:r>
              <a:rPr lang="ko-KR" altLang="en-US" sz="3200" b="1" smtClean="0">
                <a:latin typeface="+mj-ea"/>
                <a:ea typeface="+mj-ea"/>
              </a:rPr>
              <a:t>모듈별 구성 내역 </a:t>
            </a:r>
            <a:r>
              <a:rPr lang="en-US" altLang="ko-KR" sz="2400" b="1" smtClean="0">
                <a:latin typeface="+mj-ea"/>
                <a:ea typeface="+mj-ea"/>
              </a:rPr>
              <a:t>_ </a:t>
            </a:r>
            <a:r>
              <a:rPr lang="ko-KR" altLang="en-US" sz="2400" b="1" dirty="0">
                <a:latin typeface="+mj-ea"/>
              </a:rPr>
              <a:t>② </a:t>
            </a:r>
            <a:r>
              <a:rPr lang="en-US" altLang="ko-KR" sz="2400" b="1" dirty="0">
                <a:latin typeface="+mj-ea"/>
              </a:rPr>
              <a:t>R&amp;D </a:t>
            </a:r>
            <a:r>
              <a:rPr lang="ko-KR" altLang="en-US" sz="2400" b="1" dirty="0">
                <a:latin typeface="+mj-ea"/>
              </a:rPr>
              <a:t>활동 관리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11864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부서별 별도 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Picture 203" descr="목차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2099" y="1514444"/>
            <a:ext cx="272277" cy="499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03" descr="목차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9010" y="1393354"/>
            <a:ext cx="260111" cy="511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양쪽 모서리가 둥근 사각형 33"/>
          <p:cNvSpPr>
            <a:spLocks noChangeArrowheads="1"/>
          </p:cNvSpPr>
          <p:nvPr/>
        </p:nvSpPr>
        <p:spPr bwMode="auto">
          <a:xfrm>
            <a:off x="993929" y="1437675"/>
            <a:ext cx="2846996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rgbClr val="FE544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활동 내역 등록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양쪽 모서리가 둥근 사각형 34"/>
          <p:cNvSpPr>
            <a:spLocks noChangeArrowheads="1"/>
          </p:cNvSpPr>
          <p:nvPr/>
        </p:nvSpPr>
        <p:spPr bwMode="auto">
          <a:xfrm>
            <a:off x="3920631" y="1437675"/>
            <a:ext cx="2846996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주간 업무 공유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팀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양쪽 모서리가 둥근 사각형 35"/>
          <p:cNvSpPr>
            <a:spLocks noChangeArrowheads="1"/>
          </p:cNvSpPr>
          <p:nvPr/>
        </p:nvSpPr>
        <p:spPr bwMode="auto">
          <a:xfrm>
            <a:off x="6838815" y="1437675"/>
            <a:ext cx="2811353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rgbClr val="5CA1FF">
              <a:alpha val="84706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주간 회의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부문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97853" y="1794477"/>
            <a:ext cx="263329" cy="207413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프로세스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58987" y="3950082"/>
            <a:ext cx="603658" cy="130561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주요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58987" y="5407207"/>
            <a:ext cx="603658" cy="80615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기타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사항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43911" y="3898566"/>
            <a:ext cx="91910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3911" y="5320457"/>
            <a:ext cx="91910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 bwMode="auto">
          <a:xfrm>
            <a:off x="1212261" y="1513255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4160955" y="1500376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6995435" y="1500376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218"/>
          <p:cNvSpPr>
            <a:spLocks noChangeArrowheads="1"/>
          </p:cNvSpPr>
          <p:nvPr/>
        </p:nvSpPr>
        <p:spPr bwMode="auto">
          <a:xfrm>
            <a:off x="549794" y="953443"/>
            <a:ext cx="787291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>
            <a:spAutoFit/>
          </a:bodyPr>
          <a:lstStyle/>
          <a:p>
            <a:pPr defTabSz="956318" latinLnBrk="0"/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개인 업무 활동 이력을 기반으로 부서단위 주간보고 시행 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(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現 부서별 주간보고형태 다양화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)</a:t>
            </a:r>
            <a:endParaRPr lang="ko-KR" altLang="en-US" sz="15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369669" y="1020697"/>
            <a:ext cx="122400" cy="117018"/>
            <a:chOff x="2270142" y="1841002"/>
            <a:chExt cx="122400" cy="117018"/>
          </a:xfrm>
        </p:grpSpPr>
        <p:sp>
          <p:nvSpPr>
            <p:cNvPr id="65" name="직사각형 64"/>
            <p:cNvSpPr>
              <a:spLocks noChangeArrowheads="1"/>
            </p:cNvSpPr>
            <p:nvPr userDrawn="1"/>
          </p:nvSpPr>
          <p:spPr bwMode="auto">
            <a:xfrm>
              <a:off x="2270142" y="1841002"/>
              <a:ext cx="54407" cy="53020"/>
            </a:xfrm>
            <a:prstGeom prst="rect">
              <a:avLst/>
            </a:prstGeom>
            <a:solidFill>
              <a:srgbClr val="F46C6C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직사각형 36"/>
            <p:cNvSpPr>
              <a:spLocks noChangeArrowheads="1"/>
            </p:cNvSpPr>
            <p:nvPr userDrawn="1"/>
          </p:nvSpPr>
          <p:spPr bwMode="auto">
            <a:xfrm>
              <a:off x="2338134" y="1841002"/>
              <a:ext cx="54408" cy="53020"/>
            </a:xfrm>
            <a:prstGeom prst="rect">
              <a:avLst/>
            </a:prstGeom>
            <a:solidFill>
              <a:srgbClr val="DB3738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37"/>
            <p:cNvSpPr>
              <a:spLocks noChangeArrowheads="1"/>
            </p:cNvSpPr>
            <p:nvPr userDrawn="1"/>
          </p:nvSpPr>
          <p:spPr bwMode="auto">
            <a:xfrm>
              <a:off x="2338134" y="1905001"/>
              <a:ext cx="54408" cy="53019"/>
            </a:xfrm>
            <a:prstGeom prst="rect">
              <a:avLst/>
            </a:prstGeom>
            <a:solidFill>
              <a:srgbClr val="751515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566670" y="1210615"/>
            <a:ext cx="49197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661182" y="1802150"/>
            <a:ext cx="301464" cy="1039524"/>
          </a:xfrm>
          <a:prstGeom prst="roundRect">
            <a:avLst>
              <a:gd name="adj" fmla="val 15045"/>
            </a:avLst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기 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endParaRPr lang="en-US" altLang="ko-KR" sz="1200" b="1" ker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존</a:t>
            </a:r>
            <a:endParaRPr lang="ko-KR" alt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962645" y="2829970"/>
            <a:ext cx="8687523" cy="10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661182" y="2844038"/>
            <a:ext cx="301464" cy="1039524"/>
          </a:xfrm>
          <a:prstGeom prst="roundRect">
            <a:avLst>
              <a:gd name="adj" fmla="val 1504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변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 경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011864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업무유형별</a:t>
            </a: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주단위 등록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-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총 업무 유형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: 12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종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기획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제안일 경우 고객사 선택 必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923313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부서별 별도 템플릿 진행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923313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부문 주간회의 시 공유할 사항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별도 체크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이관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3567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별도 내역 등록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33567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R&amp;D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과제 내역 외 별도 사항 등록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14017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30731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11864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주단위 등록 업무의 합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100%</a:t>
            </a: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이전 미등록 내역이 있을 경우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먼저 등록해야 금주 등록 가능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3885276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830363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11864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업무 유형별 내역 등록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공유 체크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주단위 가중치 적용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5628" y="3496854"/>
            <a:ext cx="185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>
                <a:latin typeface="+mn-ea"/>
              </a:rPr>
              <a:t>※ 1</a:t>
            </a:r>
            <a:r>
              <a:rPr lang="ko-KR" altLang="en-US" sz="1000" b="1" smtClean="0">
                <a:latin typeface="+mn-ea"/>
              </a:rPr>
              <a:t>일 </a:t>
            </a:r>
            <a:r>
              <a:rPr lang="en-US" altLang="ko-KR" sz="1000" b="1" smtClean="0">
                <a:latin typeface="+mn-ea"/>
              </a:rPr>
              <a:t>: 20%, 5</a:t>
            </a:r>
            <a:r>
              <a:rPr lang="ko-KR" altLang="en-US" sz="1000" b="1" smtClean="0">
                <a:latin typeface="+mn-ea"/>
              </a:rPr>
              <a:t>일 </a:t>
            </a:r>
            <a:r>
              <a:rPr lang="en-US" altLang="ko-KR" sz="1000" b="1" smtClean="0">
                <a:latin typeface="+mn-ea"/>
              </a:rPr>
              <a:t>: 100%</a:t>
            </a:r>
            <a:endParaRPr lang="ko-KR" altLang="en-US" sz="1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25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1463" y="179538"/>
            <a:ext cx="5791650" cy="443198"/>
          </a:xfrm>
        </p:spPr>
        <p:txBody>
          <a:bodyPr wrap="none" anchor="ctr" anchorCtr="0">
            <a:spAutoFit/>
          </a:bodyPr>
          <a:lstStyle/>
          <a:p>
            <a:r>
              <a:rPr lang="en-US" altLang="ko-KR" sz="3200" b="1" smtClean="0">
                <a:latin typeface="+mj-ea"/>
                <a:ea typeface="+mj-ea"/>
              </a:rPr>
              <a:t>3. </a:t>
            </a:r>
            <a:r>
              <a:rPr lang="ko-KR" altLang="en-US" sz="3200" b="1" smtClean="0">
                <a:latin typeface="+mj-ea"/>
                <a:ea typeface="+mj-ea"/>
              </a:rPr>
              <a:t>모듈별 구성 내역 </a:t>
            </a:r>
            <a:r>
              <a:rPr lang="en-US" altLang="ko-KR" sz="2400" b="1" smtClean="0">
                <a:latin typeface="+mj-ea"/>
                <a:ea typeface="+mj-ea"/>
              </a:rPr>
              <a:t>_ </a:t>
            </a:r>
            <a:r>
              <a:rPr lang="ko-KR" altLang="en-US" sz="2400" b="1" smtClean="0">
                <a:latin typeface="+mj-ea"/>
                <a:ea typeface="+mj-ea"/>
              </a:rPr>
              <a:t>③ 자산 관리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- </a:t>
            </a:r>
            <a:fld id="{FDEBD689-CD72-46D1-AE0B-2BB7D6B163A0}" type="slidenum">
              <a:rPr lang="ko-KR" altLang="en-US" smtClean="0"/>
              <a:pPr/>
              <a:t>7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11864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부서별 별도 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관리방식 상이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템플릿 미흡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pic>
        <p:nvPicPr>
          <p:cNvPr id="32" name="Picture 203" descr="목차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2099" y="1514444"/>
            <a:ext cx="272277" cy="499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03" descr="목차-1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9010" y="1393354"/>
            <a:ext cx="260111" cy="511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양쪽 모서리가 둥근 사각형 33"/>
          <p:cNvSpPr>
            <a:spLocks noChangeArrowheads="1"/>
          </p:cNvSpPr>
          <p:nvPr/>
        </p:nvSpPr>
        <p:spPr bwMode="auto">
          <a:xfrm>
            <a:off x="993929" y="1437675"/>
            <a:ext cx="2846996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rgbClr val="FE5440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자산 등록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조회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양쪽 모서리가 둥근 사각형 34"/>
          <p:cNvSpPr>
            <a:spLocks noChangeArrowheads="1"/>
          </p:cNvSpPr>
          <p:nvPr/>
        </p:nvSpPr>
        <p:spPr bwMode="auto">
          <a:xfrm>
            <a:off x="3920631" y="1437675"/>
            <a:ext cx="2846996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자산이관</a:t>
            </a:r>
            <a:r>
              <a:rPr lang="en-US" altLang="ko-KR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대여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양쪽 모서리가 둥근 사각형 35"/>
          <p:cNvSpPr>
            <a:spLocks noChangeArrowheads="1"/>
          </p:cNvSpPr>
          <p:nvPr/>
        </p:nvSpPr>
        <p:spPr bwMode="auto">
          <a:xfrm>
            <a:off x="6838815" y="1437675"/>
            <a:ext cx="2811353" cy="346033"/>
          </a:xfrm>
          <a:prstGeom prst="round2SameRect">
            <a:avLst>
              <a:gd name="adj1" fmla="val 30032"/>
              <a:gd name="adj2" fmla="val 0"/>
            </a:avLst>
          </a:prstGeom>
          <a:solidFill>
            <a:srgbClr val="5CA1FF">
              <a:alpha val="84706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ko-KR" altLang="en-US" sz="14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latin typeface="+mn-ea"/>
              </a:rPr>
              <a:t>구매의뢰신청서</a:t>
            </a:r>
            <a:endParaRPr lang="ko-KR" altLang="en-US" sz="14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97853" y="1794477"/>
            <a:ext cx="263329" cy="207413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프로세스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58987" y="3950082"/>
            <a:ext cx="603658" cy="130561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주요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58987" y="5407207"/>
            <a:ext cx="603658" cy="80615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기타</a:t>
            </a:r>
            <a:endParaRPr lang="en-US" altLang="ko-KR" sz="1200" b="1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사항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43911" y="3898566"/>
            <a:ext cx="91910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3911" y="5320457"/>
            <a:ext cx="91910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 bwMode="auto">
          <a:xfrm>
            <a:off x="1212261" y="1513255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4160955" y="1500376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6995435" y="1500376"/>
            <a:ext cx="201200" cy="188929"/>
          </a:xfrm>
          <a:prstGeom prst="ellipse">
            <a:avLst/>
          </a:prstGeom>
          <a:solidFill>
            <a:srgbClr val="00206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218"/>
          <p:cNvSpPr>
            <a:spLocks noChangeArrowheads="1"/>
          </p:cNvSpPr>
          <p:nvPr/>
        </p:nvSpPr>
        <p:spPr bwMode="auto">
          <a:xfrm>
            <a:off x="549794" y="953443"/>
            <a:ext cx="916814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36000" bIns="0" anchor="ctr">
            <a:spAutoFit/>
          </a:bodyPr>
          <a:lstStyle/>
          <a:p>
            <a:pPr defTabSz="956318" latinLnBrk="0"/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자산 구매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/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현황 조회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,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이력 관리 등을 통한 자산 운영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/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관리 효율성 강화</a:t>
            </a:r>
            <a:r>
              <a:rPr lang="en-US" altLang="ko-KR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, </a:t>
            </a:r>
            <a:r>
              <a:rPr lang="ko-KR" altLang="en-US" sz="15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latin typeface="+mn-ea"/>
              </a:rPr>
              <a:t>연구활동예산 內 자산구매 신속화</a:t>
            </a:r>
            <a:endParaRPr lang="ko-KR" altLang="en-US" sz="1500" b="1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369669" y="1020697"/>
            <a:ext cx="122400" cy="117018"/>
            <a:chOff x="2270142" y="1841002"/>
            <a:chExt cx="122400" cy="117018"/>
          </a:xfrm>
        </p:grpSpPr>
        <p:sp>
          <p:nvSpPr>
            <p:cNvPr id="65" name="직사각형 64"/>
            <p:cNvSpPr>
              <a:spLocks noChangeArrowheads="1"/>
            </p:cNvSpPr>
            <p:nvPr userDrawn="1"/>
          </p:nvSpPr>
          <p:spPr bwMode="auto">
            <a:xfrm>
              <a:off x="2270142" y="1841002"/>
              <a:ext cx="54407" cy="53020"/>
            </a:xfrm>
            <a:prstGeom prst="rect">
              <a:avLst/>
            </a:prstGeom>
            <a:solidFill>
              <a:srgbClr val="F46C6C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직사각형 36"/>
            <p:cNvSpPr>
              <a:spLocks noChangeArrowheads="1"/>
            </p:cNvSpPr>
            <p:nvPr userDrawn="1"/>
          </p:nvSpPr>
          <p:spPr bwMode="auto">
            <a:xfrm>
              <a:off x="2338134" y="1841002"/>
              <a:ext cx="54408" cy="53020"/>
            </a:xfrm>
            <a:prstGeom prst="rect">
              <a:avLst/>
            </a:prstGeom>
            <a:solidFill>
              <a:srgbClr val="DB3738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37"/>
            <p:cNvSpPr>
              <a:spLocks noChangeArrowheads="1"/>
            </p:cNvSpPr>
            <p:nvPr userDrawn="1"/>
          </p:nvSpPr>
          <p:spPr bwMode="auto">
            <a:xfrm>
              <a:off x="2338134" y="1905001"/>
              <a:ext cx="54408" cy="53019"/>
            </a:xfrm>
            <a:prstGeom prst="rect">
              <a:avLst/>
            </a:prstGeom>
            <a:solidFill>
              <a:srgbClr val="751515"/>
            </a:solidFill>
            <a:ln w="25400" algn="ctr">
              <a:noFill/>
              <a:miter lim="800000"/>
              <a:headEnd/>
              <a:tailEnd/>
            </a:ln>
          </p:spPr>
          <p:txBody>
            <a:bodyPr lIns="83969" tIns="41985" rIns="83969" bIns="41985" anchor="ctr"/>
            <a:lstStyle/>
            <a:p>
              <a:pPr algn="ctr" defTabSz="957263" latinLnBrk="0"/>
              <a:endParaRPr lang="ko-KR" altLang="en-US" sz="14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566670" y="1210615"/>
            <a:ext cx="9066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661182" y="1802150"/>
            <a:ext cx="301464" cy="1039524"/>
          </a:xfrm>
          <a:prstGeom prst="roundRect">
            <a:avLst>
              <a:gd name="adj" fmla="val 15045"/>
            </a:avLst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기 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endParaRPr lang="en-US" altLang="ko-KR" sz="1200" b="1" ker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존</a:t>
            </a:r>
            <a:endParaRPr lang="ko-KR" alt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962645" y="2829970"/>
            <a:ext cx="8687523" cy="10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661182" y="2844038"/>
            <a:ext cx="301464" cy="1039524"/>
          </a:xfrm>
          <a:prstGeom prst="roundRect">
            <a:avLst>
              <a:gd name="adj" fmla="val 15045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변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  <a:p>
            <a:pPr algn="ctr" latinLnBrk="0"/>
            <a:r>
              <a:rPr lang="ko-KR" altLang="en-US" sz="1200" b="1" kern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rPr>
              <a:t> 경</a:t>
            </a:r>
            <a:endParaRPr lang="en-US" altLang="ko-KR" sz="1200" b="1" kern="0" smtClean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011864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자산명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모델변호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구입가격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취득형태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관리담당자 等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923313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수기 이력관리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담당자 주관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923313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자산이관 대여가능 여부 설정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자산대여 신청서 작성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3567" y="1794477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엑셀 템플릿 內 등록 및 결재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33567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자산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비용처리 간소화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연구활동 예산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으로 구매 時 적용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14017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대여자 정보 입력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오프라인 서명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30731" y="3914343"/>
            <a:ext cx="2799383" cy="13413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구매 요청 내역 등록 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오프라인 결재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011864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자산기준에 부합하는 경우만 해당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100</a:t>
            </a:r>
            <a:r>
              <a:rPr lang="ko-KR" altLang="en-US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만원 이상</a:t>
            </a:r>
            <a:r>
              <a:rPr lang="en-US" altLang="ko-KR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1</a:t>
            </a:r>
            <a:r>
              <a:rPr lang="ko-KR" altLang="en-US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년이상 내구성</a:t>
            </a:r>
            <a:r>
              <a:rPr lang="en-US" altLang="ko-KR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200" b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 Prototype </a:t>
            </a:r>
            <a:r>
              <a:rPr lang="ko-KR" altLang="en-US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포함</a:t>
            </a:r>
            <a:r>
              <a:rPr lang="en-US" altLang="ko-KR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단순 기자재 제외</a:t>
            </a:r>
            <a:endParaRPr lang="en-US" altLang="ko-KR" sz="12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3885276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자산이관 및 손망실에 대한 내역은 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정</a:t>
            </a: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” 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담당자에게 귀속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830363" y="5336233"/>
            <a:ext cx="2799383" cy="8771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각 부서 부문기획담당 합의 진행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11864" y="2849584"/>
            <a:ext cx="2799383" cy="10461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000FF"/>
                </a:solidFill>
                <a:latin typeface="+mn-ea"/>
              </a:rPr>
              <a:t>품의 後 자산 구매 시 등록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400"/>
              </a:spcAft>
              <a:tabLst>
                <a:tab pos="182563" algn="l"/>
              </a:tabLst>
            </a:pPr>
            <a:r>
              <a:rPr lang="en-US" altLang="ko-KR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  - HW, SW, R&amp;D</a:t>
            </a: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산출물 等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  <a:p>
            <a:pPr marL="84138" indent="-84138">
              <a:lnSpc>
                <a:spcPct val="120000"/>
              </a:lnSpc>
              <a:spcAft>
                <a:spcPts val="400"/>
              </a:spcAft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ko-KR" altLang="en-US" sz="1300" b="1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tx1"/>
                </a:solidFill>
                <a:latin typeface="+mn-ea"/>
              </a:rPr>
              <a:t>코드부여 통한 자산 이력 관리</a:t>
            </a:r>
            <a:endParaRPr lang="en-US" altLang="ko-KR" sz="1300" b="1" smtClean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1864" y="6248940"/>
            <a:ext cx="25832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>
                <a:latin typeface="+mn-ea"/>
              </a:rPr>
              <a:t>※ </a:t>
            </a:r>
            <a:r>
              <a:rPr lang="ko-KR" altLang="en-US" sz="1000" b="1" smtClean="0">
                <a:latin typeface="+mn-ea"/>
              </a:rPr>
              <a:t>소모성비품</a:t>
            </a:r>
            <a:r>
              <a:rPr lang="en-US" altLang="ko-KR" sz="1000" b="1" smtClean="0">
                <a:latin typeface="+mn-ea"/>
              </a:rPr>
              <a:t>, </a:t>
            </a:r>
            <a:r>
              <a:rPr lang="ko-KR" altLang="en-US" sz="1000" b="1" smtClean="0">
                <a:latin typeface="+mn-ea"/>
              </a:rPr>
              <a:t>각종 수수료 제외</a:t>
            </a:r>
            <a:endParaRPr lang="ko-KR" altLang="en-US" sz="1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02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1267" y="2283103"/>
            <a:ext cx="6946773" cy="70788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40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64042"/>
                </a:solidFill>
                <a:latin typeface="+mj-ea"/>
                <a:ea typeface="+mj-ea"/>
              </a:rPr>
              <a:t>R&amp;D</a:t>
            </a:r>
            <a:r>
              <a:rPr lang="ko-KR" altLang="en-US" sz="40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64042"/>
                </a:solidFill>
                <a:latin typeface="+mj-ea"/>
                <a:ea typeface="+mj-ea"/>
              </a:rPr>
              <a:t>관리시스템 사용자 매뉴얼</a:t>
            </a:r>
            <a:endParaRPr lang="ko-KR" altLang="en-US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64042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175" y="4417107"/>
            <a:ext cx="780663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ko-KR"/>
            </a:defPPr>
            <a:lvl1pPr>
              <a:defRPr sz="14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2018</a:t>
            </a:r>
            <a:r>
              <a:rPr lang="en-US" altLang="ko-KR"/>
              <a:t>. </a:t>
            </a:r>
            <a:r>
              <a:rPr lang="en-US" altLang="ko-KR" smtClean="0"/>
              <a:t>09.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9175" y="4099805"/>
            <a:ext cx="2217979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1400" b="1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정보기술연구소 </a:t>
            </a:r>
            <a:r>
              <a:rPr lang="en-US" altLang="ko-KR" sz="1400" b="1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DT</a:t>
            </a:r>
            <a:r>
              <a:rPr lang="ko-KR" altLang="en-US" sz="1400" b="1" spc="-8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연구센터</a:t>
            </a:r>
            <a:endParaRPr lang="ko-KR" altLang="en-US" sz="14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528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indow Body" descr="&lt;SmartSettings&gt;&lt;SmartResize anchorLeft=&quot;Absolute&quot; anchorTop=&quot;Absolute&quot; anchorRight=&quot;Absolute&quot; anchorBottom=&quot;Absolute&quot; /&gt;&lt;/SmartSettings&gt;"/>
          <p:cNvSpPr/>
          <p:nvPr>
            <p:custDataLst>
              <p:tags r:id="rId1"/>
            </p:custDataLst>
          </p:nvPr>
        </p:nvSpPr>
        <p:spPr>
          <a:xfrm>
            <a:off x="127191" y="1556793"/>
            <a:ext cx="7194671" cy="4828355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488" y="269033"/>
            <a:ext cx="862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ko-KR" altLang="en-US" sz="2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92961" y="6365877"/>
            <a:ext cx="747167" cy="365125"/>
          </a:xfrm>
        </p:spPr>
        <p:txBody>
          <a:bodyPr/>
          <a:lstStyle/>
          <a:p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fld id="{FDEBD689-CD72-46D1-AE0B-2BB7D6B163A0}" type="slidenum">
              <a:rPr lang="ko-KR" altLang="en-US" sz="1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9</a:t>
            </a:fld>
            <a:r>
              <a:rPr lang="ko-KR" altLang="en-US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ko-KR" altLang="en-US" sz="1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72688" y="16489"/>
            <a:ext cx="171681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Ⅱ R&amp;D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수행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/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운영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–</a:t>
            </a: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. </a:t>
            </a:r>
            <a:r>
              <a:rPr lang="ko-KR" altLang="en-US" sz="9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3D3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프로세스 정립</a:t>
            </a:r>
            <a:endParaRPr lang="ko-KR" altLang="ko-KR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FF3D3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392052" y="1556789"/>
          <a:ext cx="2241692" cy="48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회원 가입 화면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회원 가입 클릭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본인 사진 업로드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/>
                      </a:r>
                      <a:b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</a:b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연구소 인원이 알 수 있는 사진 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61893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473776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456329"/>
                  </a:ext>
                </a:extLst>
              </a:tr>
              <a:tr h="546334">
                <a:tc>
                  <a:txBody>
                    <a:bodyPr/>
                    <a:lstStyle/>
                    <a:p>
                      <a:pPr marL="0" marR="0" indent="0" algn="ctr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4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63080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65" y="1628800"/>
            <a:ext cx="3600399" cy="4756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15" y="1628800"/>
            <a:ext cx="3265714" cy="473707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44487" y="602128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09794" y="522920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7191" y="1052736"/>
          <a:ext cx="9506555" cy="457508"/>
        </p:xfrm>
        <a:graphic>
          <a:graphicData uri="http://schemas.openxmlformats.org/drawingml/2006/table">
            <a:tbl>
              <a:tblPr/>
              <a:tblGrid>
                <a:gridCol w="820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매뉴얼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회원가입 신청 →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DT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기획 담당 승인 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(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가입 시 개인 업로드 사진 必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)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로그인 화면</a:t>
                      </a: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 – </a:t>
                      </a: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회원가입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기능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3" pitchFamily="18" charset="2"/>
                        </a:rPr>
                        <a:t>회원가입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4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13002</TotalTime>
  <Words>2987</Words>
  <Application>Microsoft Office PowerPoint</Application>
  <PresentationFormat>A4 용지(210x297mm)</PresentationFormat>
  <Paragraphs>767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HY견고딕</vt:lpstr>
      <vt:lpstr>Rix모던고딕 B</vt:lpstr>
      <vt:lpstr>굴림</vt:lpstr>
      <vt:lpstr>나눔바른고딕</vt:lpstr>
      <vt:lpstr>맑은 고딕</vt:lpstr>
      <vt:lpstr>Arial</vt:lpstr>
      <vt:lpstr>Segoe UI</vt:lpstr>
      <vt:lpstr>Wingdings</vt:lpstr>
      <vt:lpstr>Wingdings 3</vt:lpstr>
      <vt:lpstr>Office 테마</vt:lpstr>
      <vt:lpstr>1_Office 테마</vt:lpstr>
      <vt:lpstr>PowerPoint 프레젠테이션</vt:lpstr>
      <vt:lpstr>1. R&amp;D관리시스템 구축 개요</vt:lpstr>
      <vt:lpstr>2. 시스템 구축 범위 _ 모듈별 현황</vt:lpstr>
      <vt:lpstr>2. 시스템 구축 범위 _ 프로세스 기준 현황</vt:lpstr>
      <vt:lpstr>3. 모듈별 구성 내역 _ ① 과제 현황 관리</vt:lpstr>
      <vt:lpstr>3. 모듈별 구성 내역 _ ② R&amp;D 활동 관리</vt:lpstr>
      <vt:lpstr>3. 모듈별 구성 내역 _ ③ 자산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HIT</dc:creator>
  <cp:lastModifiedBy>LDCC</cp:lastModifiedBy>
  <cp:revision>304</cp:revision>
  <cp:lastPrinted>2018-05-17T07:37:43Z</cp:lastPrinted>
  <dcterms:created xsi:type="dcterms:W3CDTF">2016-12-21T08:08:03Z</dcterms:created>
  <dcterms:modified xsi:type="dcterms:W3CDTF">2018-10-23T08:13:56Z</dcterms:modified>
</cp:coreProperties>
</file>